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wmf" ContentType="image/x-wmf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60" r:id="rId3"/>
    <p:sldId id="272" r:id="rId4"/>
    <p:sldId id="258" r:id="rId5"/>
    <p:sldId id="283" r:id="rId6"/>
    <p:sldId id="284" r:id="rId7"/>
    <p:sldId id="326" r:id="rId8"/>
    <p:sldId id="327" r:id="rId9"/>
    <p:sldId id="329" r:id="rId10"/>
    <p:sldId id="364" r:id="rId11"/>
    <p:sldId id="365" r:id="rId12"/>
    <p:sldId id="331" r:id="rId13"/>
    <p:sldId id="334" r:id="rId14"/>
    <p:sldId id="335" r:id="rId15"/>
    <p:sldId id="355" r:id="rId16"/>
    <p:sldId id="356" r:id="rId18"/>
    <p:sldId id="357" r:id="rId19"/>
    <p:sldId id="358" r:id="rId20"/>
    <p:sldId id="359" r:id="rId21"/>
    <p:sldId id="360" r:id="rId22"/>
    <p:sldId id="361" r:id="rId23"/>
    <p:sldId id="362" r:id="rId24"/>
    <p:sldId id="366" r:id="rId25"/>
    <p:sldId id="367" r:id="rId26"/>
    <p:sldId id="368" r:id="rId27"/>
    <p:sldId id="380" r:id="rId28"/>
    <p:sldId id="381" r:id="rId29"/>
    <p:sldId id="382" r:id="rId30"/>
    <p:sldId id="383" r:id="rId31"/>
  </p:sldIdLst>
  <p:sldSz cx="12192000" cy="6858000"/>
  <p:notesSz cx="6858000" cy="9144000"/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1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66"/>
    <a:srgbClr val="44546A"/>
    <a:srgbClr val="786DCE"/>
    <a:srgbClr val="42B3E8"/>
    <a:srgbClr val="7131A1"/>
    <a:srgbClr val="A962D4"/>
    <a:srgbClr val="A556E0"/>
    <a:srgbClr val="6399E2"/>
    <a:srgbClr val="AB60D3"/>
    <a:srgbClr val="7F7B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141" d="100"/>
          <a:sy n="141" d="100"/>
        </p:scale>
        <p:origin x="138" y="618"/>
      </p:cViewPr>
      <p:guideLst>
        <p:guide orient="horz" pos="221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gs" Target="tags/tag35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9" Type="http://schemas.openxmlformats.org/officeDocument/2006/relationships/image" Target="../media/image33.wmf"/><Relationship Id="rId8" Type="http://schemas.openxmlformats.org/officeDocument/2006/relationships/image" Target="../media/image32.wmf"/><Relationship Id="rId7" Type="http://schemas.openxmlformats.org/officeDocument/2006/relationships/image" Target="../media/image31.wmf"/><Relationship Id="rId6" Type="http://schemas.openxmlformats.org/officeDocument/2006/relationships/image" Target="../media/image30.wmf"/><Relationship Id="rId5" Type="http://schemas.openxmlformats.org/officeDocument/2006/relationships/image" Target="../media/image29.wmf"/><Relationship Id="rId4" Type="http://schemas.openxmlformats.org/officeDocument/2006/relationships/image" Target="../media/image28.wmf"/><Relationship Id="rId3" Type="http://schemas.openxmlformats.org/officeDocument/2006/relationships/image" Target="../media/image27.wmf"/><Relationship Id="rId2" Type="http://schemas.openxmlformats.org/officeDocument/2006/relationships/image" Target="../media/image26.wmf"/><Relationship Id="rId11" Type="http://schemas.openxmlformats.org/officeDocument/2006/relationships/image" Target="../media/image35.wmf"/><Relationship Id="rId10" Type="http://schemas.openxmlformats.org/officeDocument/2006/relationships/image" Target="../media/image34.wmf"/><Relationship Id="rId1" Type="http://schemas.openxmlformats.org/officeDocument/2006/relationships/image" Target="../media/image25.wmf"/></Relationships>
</file>

<file path=ppt/drawings/_rels/vmlDrawing2.vml.rels><?xml version="1.0" encoding="UTF-8" standalone="yes"?>
<Relationships xmlns="http://schemas.openxmlformats.org/package/2006/relationships"><Relationship Id="rId9" Type="http://schemas.openxmlformats.org/officeDocument/2006/relationships/image" Target="../media/image44.wmf"/><Relationship Id="rId8" Type="http://schemas.openxmlformats.org/officeDocument/2006/relationships/image" Target="../media/image43.wmf"/><Relationship Id="rId7" Type="http://schemas.openxmlformats.org/officeDocument/2006/relationships/image" Target="../media/image42.wmf"/><Relationship Id="rId6" Type="http://schemas.openxmlformats.org/officeDocument/2006/relationships/image" Target="../media/image41.wmf"/><Relationship Id="rId5" Type="http://schemas.openxmlformats.org/officeDocument/2006/relationships/image" Target="../media/image40.wmf"/><Relationship Id="rId4" Type="http://schemas.openxmlformats.org/officeDocument/2006/relationships/image" Target="../media/image39.wmf"/><Relationship Id="rId3" Type="http://schemas.openxmlformats.org/officeDocument/2006/relationships/image" Target="../media/image38.wmf"/><Relationship Id="rId2" Type="http://schemas.openxmlformats.org/officeDocument/2006/relationships/image" Target="../media/image37.wmf"/><Relationship Id="rId1" Type="http://schemas.openxmlformats.org/officeDocument/2006/relationships/image" Target="../media/image36.wmf"/></Relationships>
</file>

<file path=ppt/drawings/_rels/vmlDrawing3.vml.rels><?xml version="1.0" encoding="UTF-8" standalone="yes"?>
<Relationships xmlns="http://schemas.openxmlformats.org/package/2006/relationships"><Relationship Id="rId9" Type="http://schemas.openxmlformats.org/officeDocument/2006/relationships/image" Target="../media/image53.wmf"/><Relationship Id="rId8" Type="http://schemas.openxmlformats.org/officeDocument/2006/relationships/image" Target="../media/image52.wmf"/><Relationship Id="rId7" Type="http://schemas.openxmlformats.org/officeDocument/2006/relationships/image" Target="../media/image51.wmf"/><Relationship Id="rId6" Type="http://schemas.openxmlformats.org/officeDocument/2006/relationships/image" Target="../media/image50.wmf"/><Relationship Id="rId5" Type="http://schemas.openxmlformats.org/officeDocument/2006/relationships/image" Target="../media/image49.wmf"/><Relationship Id="rId4" Type="http://schemas.openxmlformats.org/officeDocument/2006/relationships/image" Target="../media/image48.wmf"/><Relationship Id="rId3" Type="http://schemas.openxmlformats.org/officeDocument/2006/relationships/image" Target="../media/image47.wmf"/><Relationship Id="rId2" Type="http://schemas.openxmlformats.org/officeDocument/2006/relationships/image" Target="../media/image46.wmf"/><Relationship Id="rId19" Type="http://schemas.openxmlformats.org/officeDocument/2006/relationships/image" Target="../media/image63.wmf"/><Relationship Id="rId18" Type="http://schemas.openxmlformats.org/officeDocument/2006/relationships/image" Target="../media/image62.wmf"/><Relationship Id="rId17" Type="http://schemas.openxmlformats.org/officeDocument/2006/relationships/image" Target="../media/image61.wmf"/><Relationship Id="rId16" Type="http://schemas.openxmlformats.org/officeDocument/2006/relationships/image" Target="../media/image60.wmf"/><Relationship Id="rId15" Type="http://schemas.openxmlformats.org/officeDocument/2006/relationships/image" Target="../media/image59.wmf"/><Relationship Id="rId14" Type="http://schemas.openxmlformats.org/officeDocument/2006/relationships/image" Target="../media/image58.wmf"/><Relationship Id="rId13" Type="http://schemas.openxmlformats.org/officeDocument/2006/relationships/image" Target="../media/image57.wmf"/><Relationship Id="rId12" Type="http://schemas.openxmlformats.org/officeDocument/2006/relationships/image" Target="../media/image56.wmf"/><Relationship Id="rId11" Type="http://schemas.openxmlformats.org/officeDocument/2006/relationships/image" Target="../media/image55.wmf"/><Relationship Id="rId10" Type="http://schemas.openxmlformats.org/officeDocument/2006/relationships/image" Target="../media/image54.wmf"/><Relationship Id="rId1" Type="http://schemas.openxmlformats.org/officeDocument/2006/relationships/image" Target="../media/image45.wmf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jpeg>
</file>

<file path=ppt/media/image2.png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dp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0.wmf>
</file>

<file path=ppt/media/image61.wmf>
</file>

<file path=ppt/media/image62.wmf>
</file>

<file path=ppt/media/image63.wm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874651-8817-4A6F-BF50-A4D528784E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874651-8817-4A6F-BF50-A4D528784E4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7" Type="http://schemas.openxmlformats.org/officeDocument/2006/relationships/image" Target="../media/image8.png"/><Relationship Id="rId6" Type="http://schemas.openxmlformats.org/officeDocument/2006/relationships/tags" Target="../tags/tag1.xml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tags" Target="../tags/tag4.xml"/><Relationship Id="rId3" Type="http://schemas.openxmlformats.org/officeDocument/2006/relationships/image" Target="../media/image9.png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1" y="-2"/>
            <a:ext cx="12192001" cy="6910388"/>
            <a:chOff x="-1" y="-52392"/>
            <a:chExt cx="12192001" cy="6962778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40803" y="-2693196"/>
              <a:ext cx="6910391" cy="12192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14611" y="-2667003"/>
              <a:ext cx="6962778" cy="12192000"/>
            </a:xfrm>
            <a:prstGeom prst="rect">
              <a:avLst/>
            </a:prstGeom>
          </p:spPr>
        </p:pic>
      </p:grpSp>
      <p:sp>
        <p:nvSpPr>
          <p:cNvPr id="6" name="图文框 5"/>
          <p:cNvSpPr/>
          <p:nvPr userDrawn="1"/>
        </p:nvSpPr>
        <p:spPr>
          <a:xfrm>
            <a:off x="0" y="0"/>
            <a:ext cx="12192000" cy="6884191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7" name="图文框 6"/>
          <p:cNvSpPr/>
          <p:nvPr userDrawn="1"/>
        </p:nvSpPr>
        <p:spPr>
          <a:xfrm>
            <a:off x="0" y="1312540"/>
            <a:ext cx="11144250" cy="356426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1A2E0"/>
              </a:gs>
              <a:gs pos="38000">
                <a:srgbClr val="786DCE"/>
              </a:gs>
              <a:gs pos="100000">
                <a:srgbClr val="6CBFE6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8" name="TextBox 12"/>
          <p:cNvSpPr txBox="1"/>
          <p:nvPr userDrawn="1"/>
        </p:nvSpPr>
        <p:spPr>
          <a:xfrm>
            <a:off x="5524507" y="2435314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96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线性代数</a:t>
            </a:r>
            <a:endParaRPr lang="en-US" altLang="zh-CN" sz="96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2"/>
          <p:cNvSpPr txBox="1"/>
          <p:nvPr userDrawn="1"/>
        </p:nvSpPr>
        <p:spPr>
          <a:xfrm>
            <a:off x="7879402" y="1554857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 defTabSz="1218565"/>
            <a:r>
              <a:rPr lang="zh-CN" altLang="en-US" sz="48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工程数学</a:t>
            </a:r>
            <a:endParaRPr lang="en-US" altLang="zh-CN" sz="48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2"/>
          <p:cNvSpPr txBox="1"/>
          <p:nvPr userDrawn="1"/>
        </p:nvSpPr>
        <p:spPr>
          <a:xfrm>
            <a:off x="9118170" y="3986158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32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第七版</a:t>
            </a:r>
            <a:endParaRPr lang="en-US" altLang="zh-CN" sz="32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783949" y="5176128"/>
            <a:ext cx="36726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200" dirty="0">
                <a:solidFill>
                  <a:srgbClr val="786DC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同济大学数学科学学院  编</a:t>
            </a:r>
            <a:endParaRPr lang="zh-CN" altLang="en-US" sz="2200" dirty="0">
              <a:solidFill>
                <a:srgbClr val="786DC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96"/>
          <a:stretch>
            <a:fillRect/>
          </a:stretch>
        </p:blipFill>
        <p:spPr>
          <a:xfrm>
            <a:off x="8906854" y="6201908"/>
            <a:ext cx="1461199" cy="262986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5661061" y="4284324"/>
            <a:ext cx="3457109" cy="22447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5661060" y="2372098"/>
            <a:ext cx="4706993" cy="57603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786" r="1250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图文框 3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  <a:lumMod val="9100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pic>
        <p:nvPicPr>
          <p:cNvPr id="5" name="Picture 44"/>
          <p:cNvPicPr>
            <a:picLocks noChangeAspect="1" noChangeArrowheads="1"/>
          </p:cNvPicPr>
          <p:nvPr userDrawn="1"/>
        </p:nvPicPr>
        <p:blipFill>
          <a:blip r:embed="rId4"/>
          <a:srcRect r="78944"/>
          <a:stretch>
            <a:fillRect/>
          </a:stretch>
        </p:blipFill>
        <p:spPr bwMode="auto">
          <a:xfrm rot="619870">
            <a:off x="8042179" y="2317217"/>
            <a:ext cx="23622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4"/>
          <p:cNvPicPr>
            <a:picLocks noChangeAspect="1" noChangeArrowheads="1"/>
          </p:cNvPicPr>
          <p:nvPr userDrawn="1"/>
        </p:nvPicPr>
        <p:blipFill>
          <a:blip r:embed="rId5">
            <a:lum bright="40000" contrast="-40000"/>
          </a:blip>
          <a:srcRect r="78265"/>
          <a:stretch>
            <a:fillRect/>
          </a:stretch>
        </p:blipFill>
        <p:spPr bwMode="auto">
          <a:xfrm rot="20785862">
            <a:off x="1590992" y="3337131"/>
            <a:ext cx="24384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PA-102278"/>
          <p:cNvSpPr/>
          <p:nvPr userDrawn="1">
            <p:custDataLst>
              <p:tags r:id="rId6"/>
            </p:custDataLst>
          </p:nvPr>
        </p:nvSpPr>
        <p:spPr>
          <a:xfrm>
            <a:off x="1220651" y="1581150"/>
            <a:ext cx="9752149" cy="3695700"/>
          </a:xfrm>
          <a:prstGeom prst="rect">
            <a:avLst/>
          </a:prstGeom>
          <a:blipFill>
            <a:blip r:embed="rId7">
              <a:alphaModFix amt="86000"/>
            </a:blip>
            <a:stretch>
              <a:fillRect/>
            </a:stretch>
          </a:blipFill>
          <a:ln>
            <a:noFill/>
          </a:ln>
          <a:effectLst>
            <a:outerShdw blurRad="228600" dist="1397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PA-102279"/>
          <p:cNvSpPr/>
          <p:nvPr userDrawn="1">
            <p:custDataLst>
              <p:tags r:id="rId8"/>
            </p:custDataLst>
          </p:nvPr>
        </p:nvSpPr>
        <p:spPr>
          <a:xfrm>
            <a:off x="9442938" y="4377825"/>
            <a:ext cx="1158070" cy="882698"/>
          </a:xfrm>
          <a:custGeom>
            <a:avLst/>
            <a:gdLst>
              <a:gd name="connsiteX0" fmla="*/ 808111 w 1616222"/>
              <a:gd name="connsiteY0" fmla="*/ 0 h 1231908"/>
              <a:gd name="connsiteX1" fmla="*/ 1616222 w 1616222"/>
              <a:gd name="connsiteY1" fmla="*/ 1231908 h 1231908"/>
              <a:gd name="connsiteX2" fmla="*/ 1243936 w 1616222"/>
              <a:gd name="connsiteY2" fmla="*/ 1231908 h 1231908"/>
              <a:gd name="connsiteX3" fmla="*/ 791286 w 1616222"/>
              <a:gd name="connsiteY3" fmla="*/ 541875 h 1231908"/>
              <a:gd name="connsiteX4" fmla="*/ 338636 w 1616222"/>
              <a:gd name="connsiteY4" fmla="*/ 1231908 h 1231908"/>
              <a:gd name="connsiteX5" fmla="*/ 0 w 1616222"/>
              <a:gd name="connsiteY5" fmla="*/ 1231908 h 1231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6222" h="1231908">
                <a:moveTo>
                  <a:pt x="808111" y="0"/>
                </a:moveTo>
                <a:lnTo>
                  <a:pt x="1616222" y="1231908"/>
                </a:lnTo>
                <a:lnTo>
                  <a:pt x="1243936" y="1231908"/>
                </a:lnTo>
                <a:lnTo>
                  <a:pt x="791286" y="541875"/>
                </a:lnTo>
                <a:lnTo>
                  <a:pt x="338636" y="1231908"/>
                </a:lnTo>
                <a:lnTo>
                  <a:pt x="0" y="12319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文框 14"/>
          <p:cNvSpPr/>
          <p:nvPr userDrawn="1"/>
        </p:nvSpPr>
        <p:spPr>
          <a:xfrm>
            <a:off x="0" y="0"/>
            <a:ext cx="12192000" cy="6884192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297499" y="6435405"/>
            <a:ext cx="2318644" cy="306705"/>
            <a:chOff x="297499" y="6435405"/>
            <a:chExt cx="2318644" cy="306705"/>
          </a:xfrm>
        </p:grpSpPr>
        <p:sp>
          <p:nvSpPr>
            <p:cNvPr id="8" name="PA-102278"/>
            <p:cNvSpPr/>
            <p:nvPr>
              <p:custDataLst>
                <p:tags r:id="rId2"/>
              </p:custDataLst>
            </p:nvPr>
          </p:nvSpPr>
          <p:spPr>
            <a:xfrm rot="16200000">
              <a:off x="298234" y="6545593"/>
              <a:ext cx="81476" cy="82947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76828" y="6435405"/>
              <a:ext cx="213931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4.2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向量组的线性相关性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0" name="直接连接符 9"/>
          <p:cNvCxnSpPr/>
          <p:nvPr userDrawn="1"/>
        </p:nvCxnSpPr>
        <p:spPr>
          <a:xfrm flipV="1">
            <a:off x="2654234" y="6615405"/>
            <a:ext cx="9540000" cy="12400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0" y="217369"/>
            <a:ext cx="9180000" cy="28338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 userDrawn="1"/>
        </p:nvGrpSpPr>
        <p:grpSpPr>
          <a:xfrm>
            <a:off x="9339277" y="112357"/>
            <a:ext cx="2727253" cy="306705"/>
            <a:chOff x="4446532" y="3132367"/>
            <a:chExt cx="2727253" cy="306705"/>
          </a:xfrm>
        </p:grpSpPr>
        <p:sp>
          <p:nvSpPr>
            <p:cNvPr id="13" name="PA-102278"/>
            <p:cNvSpPr/>
            <p:nvPr>
              <p:custDataLst>
                <p:tags r:id="rId4"/>
              </p:custDataLst>
            </p:nvPr>
          </p:nvSpPr>
          <p:spPr>
            <a:xfrm rot="18900000">
              <a:off x="4446532" y="3189626"/>
              <a:ext cx="142507" cy="145080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699190" y="3132367"/>
              <a:ext cx="247459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第四章 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向量组的线性相关性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34000">
                <a:srgbClr val="786DCE">
                  <a:alpha val="52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剪去对角 21"/>
          <p:cNvSpPr/>
          <p:nvPr userDrawn="1"/>
        </p:nvSpPr>
        <p:spPr>
          <a:xfrm>
            <a:off x="2496186" y="1627425"/>
            <a:ext cx="7199628" cy="3231673"/>
          </a:xfrm>
          <a:prstGeom prst="snip2DiagRect">
            <a:avLst>
              <a:gd name="adj1" fmla="val 0"/>
              <a:gd name="adj2" fmla="val 6393"/>
            </a:avLst>
          </a:prstGeom>
          <a:gradFill flip="none" rotWithShape="1">
            <a:gsLst>
              <a:gs pos="0">
                <a:schemeClr val="bg1"/>
              </a:gs>
              <a:gs pos="29000">
                <a:schemeClr val="bg1">
                  <a:alpha val="50000"/>
                </a:schemeClr>
              </a:gs>
              <a:gs pos="66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8100000" scaled="1"/>
            <a:tileRect/>
          </a:gradFill>
          <a:ln>
            <a:gradFill flip="none" rotWithShape="1">
              <a:gsLst>
                <a:gs pos="53000">
                  <a:srgbClr val="AA69D6"/>
                </a:gs>
                <a:gs pos="2419">
                  <a:srgbClr val="AC5FD4"/>
                </a:gs>
                <a:gs pos="26000">
                  <a:srgbClr val="AC5FD4"/>
                </a:gs>
                <a:gs pos="100000">
                  <a:srgbClr val="7030A0"/>
                </a:gs>
              </a:gsLst>
              <a:path path="circl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3008630" y="2211408"/>
            <a:ext cx="6174740" cy="2063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575945" algn="just">
              <a:lnSpc>
                <a:spcPct val="150000"/>
              </a:lnSpc>
            </a:pP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本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PPT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为高等教育出版社出版的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《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工程数学  线性代数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》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第七版教材配套课件，仅供受赠老师本人用于“线性代数”课堂教学。未经许可，任何人不能以任何方式进行传播。</a:t>
            </a:r>
            <a:endParaRPr lang="zh-CN" altLang="en-US" sz="2200" kern="100" dirty="0">
              <a:solidFill>
                <a:prstClr val="black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方正大标宋简体" panose="02010601030101010101" charset="-122"/>
              <a:sym typeface="+mn-ea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4981488" y="5711355"/>
            <a:ext cx="2229025" cy="475907"/>
            <a:chOff x="3928951" y="7786292"/>
            <a:chExt cx="2663761" cy="56872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1954" y="7786292"/>
              <a:ext cx="2050758" cy="472171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8951" y="7804037"/>
              <a:ext cx="551568" cy="550981"/>
            </a:xfrm>
            <a:prstGeom prst="rect">
              <a:avLst/>
            </a:prstGeom>
          </p:spPr>
        </p:pic>
      </p:grpSp>
      <p:sp>
        <p:nvSpPr>
          <p:cNvPr id="14" name="图文框 13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37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BD13C1-58AC-4CFA-BFBC-5B2EC5B62432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21.emf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6.png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1.emf"/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jpeg"/><Relationship Id="rId1" Type="http://schemas.openxmlformats.org/officeDocument/2006/relationships/image" Target="../media/image24.emf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jpeg"/><Relationship Id="rId1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26.xml"/><Relationship Id="rId2" Type="http://schemas.openxmlformats.org/officeDocument/2006/relationships/image" Target="../media/image16.png"/><Relationship Id="rId1" Type="http://schemas.openxmlformats.org/officeDocument/2006/relationships/tags" Target="../tags/tag25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28.xml"/><Relationship Id="rId2" Type="http://schemas.openxmlformats.org/officeDocument/2006/relationships/image" Target="../media/image16.png"/><Relationship Id="rId1" Type="http://schemas.openxmlformats.org/officeDocument/2006/relationships/tags" Target="../tags/tag27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30.xml"/><Relationship Id="rId2" Type="http://schemas.openxmlformats.org/officeDocument/2006/relationships/image" Target="../media/image16.png"/><Relationship Id="rId1" Type="http://schemas.openxmlformats.org/officeDocument/2006/relationships/tags" Target="../tags/tag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32.xml"/><Relationship Id="rId2" Type="http://schemas.openxmlformats.org/officeDocument/2006/relationships/image" Target="../media/image16.png"/><Relationship Id="rId1" Type="http://schemas.openxmlformats.org/officeDocument/2006/relationships/tags" Target="../tags/tag3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.bin"/><Relationship Id="rId8" Type="http://schemas.openxmlformats.org/officeDocument/2006/relationships/image" Target="../media/image28.wmf"/><Relationship Id="rId7" Type="http://schemas.openxmlformats.org/officeDocument/2006/relationships/oleObject" Target="../embeddings/oleObject4.bin"/><Relationship Id="rId6" Type="http://schemas.openxmlformats.org/officeDocument/2006/relationships/image" Target="../media/image27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6.wmf"/><Relationship Id="rId3" Type="http://schemas.openxmlformats.org/officeDocument/2006/relationships/oleObject" Target="../embeddings/oleObject2.bin"/><Relationship Id="rId24" Type="http://schemas.openxmlformats.org/officeDocument/2006/relationships/vmlDrawing" Target="../drawings/vmlDrawing1.vml"/><Relationship Id="rId23" Type="http://schemas.openxmlformats.org/officeDocument/2006/relationships/slideLayout" Target="../slideLayouts/slideLayout6.xml"/><Relationship Id="rId22" Type="http://schemas.openxmlformats.org/officeDocument/2006/relationships/image" Target="../media/image35.wmf"/><Relationship Id="rId21" Type="http://schemas.openxmlformats.org/officeDocument/2006/relationships/oleObject" Target="../embeddings/oleObject11.bin"/><Relationship Id="rId20" Type="http://schemas.openxmlformats.org/officeDocument/2006/relationships/image" Target="../media/image34.wmf"/><Relationship Id="rId2" Type="http://schemas.openxmlformats.org/officeDocument/2006/relationships/image" Target="../media/image25.wmf"/><Relationship Id="rId19" Type="http://schemas.openxmlformats.org/officeDocument/2006/relationships/oleObject" Target="../embeddings/oleObject10.bin"/><Relationship Id="rId18" Type="http://schemas.openxmlformats.org/officeDocument/2006/relationships/image" Target="../media/image33.wmf"/><Relationship Id="rId17" Type="http://schemas.openxmlformats.org/officeDocument/2006/relationships/oleObject" Target="../embeddings/oleObject9.bin"/><Relationship Id="rId16" Type="http://schemas.openxmlformats.org/officeDocument/2006/relationships/image" Target="../media/image32.wmf"/><Relationship Id="rId15" Type="http://schemas.openxmlformats.org/officeDocument/2006/relationships/oleObject" Target="../embeddings/oleObject8.bin"/><Relationship Id="rId14" Type="http://schemas.openxmlformats.org/officeDocument/2006/relationships/image" Target="../media/image31.wmf"/><Relationship Id="rId13" Type="http://schemas.openxmlformats.org/officeDocument/2006/relationships/oleObject" Target="../embeddings/oleObject7.bin"/><Relationship Id="rId12" Type="http://schemas.openxmlformats.org/officeDocument/2006/relationships/image" Target="../media/image30.wmf"/><Relationship Id="rId11" Type="http://schemas.openxmlformats.org/officeDocument/2006/relationships/oleObject" Target="../embeddings/oleObject6.bin"/><Relationship Id="rId10" Type="http://schemas.openxmlformats.org/officeDocument/2006/relationships/image" Target="../media/image29.wmf"/><Relationship Id="rId1" Type="http://schemas.openxmlformats.org/officeDocument/2006/relationships/oleObject" Target="../embeddings/oleObject1.bin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6.bin"/><Relationship Id="rId8" Type="http://schemas.openxmlformats.org/officeDocument/2006/relationships/image" Target="../media/image39.wmf"/><Relationship Id="rId7" Type="http://schemas.openxmlformats.org/officeDocument/2006/relationships/oleObject" Target="../embeddings/oleObject15.bin"/><Relationship Id="rId6" Type="http://schemas.openxmlformats.org/officeDocument/2006/relationships/image" Target="../media/image38.w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37.wmf"/><Relationship Id="rId3" Type="http://schemas.openxmlformats.org/officeDocument/2006/relationships/oleObject" Target="../embeddings/oleObject13.bin"/><Relationship Id="rId21" Type="http://schemas.openxmlformats.org/officeDocument/2006/relationships/notesSlide" Target="../notesSlides/notesSlide5.xml"/><Relationship Id="rId20" Type="http://schemas.openxmlformats.org/officeDocument/2006/relationships/vmlDrawing" Target="../drawings/vmlDrawing2.vml"/><Relationship Id="rId2" Type="http://schemas.openxmlformats.org/officeDocument/2006/relationships/image" Target="../media/image36.wmf"/><Relationship Id="rId19" Type="http://schemas.openxmlformats.org/officeDocument/2006/relationships/slideLayout" Target="../slideLayouts/slideLayout6.xml"/><Relationship Id="rId18" Type="http://schemas.openxmlformats.org/officeDocument/2006/relationships/image" Target="../media/image44.wmf"/><Relationship Id="rId17" Type="http://schemas.openxmlformats.org/officeDocument/2006/relationships/oleObject" Target="../embeddings/oleObject20.bin"/><Relationship Id="rId16" Type="http://schemas.openxmlformats.org/officeDocument/2006/relationships/image" Target="../media/image43.wmf"/><Relationship Id="rId15" Type="http://schemas.openxmlformats.org/officeDocument/2006/relationships/oleObject" Target="../embeddings/oleObject19.bin"/><Relationship Id="rId14" Type="http://schemas.openxmlformats.org/officeDocument/2006/relationships/image" Target="../media/image42.wmf"/><Relationship Id="rId13" Type="http://schemas.openxmlformats.org/officeDocument/2006/relationships/oleObject" Target="../embeddings/oleObject18.bin"/><Relationship Id="rId12" Type="http://schemas.openxmlformats.org/officeDocument/2006/relationships/image" Target="../media/image41.wmf"/><Relationship Id="rId11" Type="http://schemas.openxmlformats.org/officeDocument/2006/relationships/oleObject" Target="../embeddings/oleObject17.bin"/><Relationship Id="rId10" Type="http://schemas.openxmlformats.org/officeDocument/2006/relationships/image" Target="../media/image40.wmf"/><Relationship Id="rId1" Type="http://schemas.openxmlformats.org/officeDocument/2006/relationships/oleObject" Target="../embeddings/oleObject12.bin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5.bin"/><Relationship Id="rId8" Type="http://schemas.openxmlformats.org/officeDocument/2006/relationships/image" Target="../media/image48.wmf"/><Relationship Id="rId7" Type="http://schemas.openxmlformats.org/officeDocument/2006/relationships/oleObject" Target="../embeddings/oleObject24.bin"/><Relationship Id="rId6" Type="http://schemas.openxmlformats.org/officeDocument/2006/relationships/image" Target="../media/image47.wmf"/><Relationship Id="rId5" Type="http://schemas.openxmlformats.org/officeDocument/2006/relationships/oleObject" Target="../embeddings/oleObject23.bin"/><Relationship Id="rId41" Type="http://schemas.openxmlformats.org/officeDocument/2006/relationships/notesSlide" Target="../notesSlides/notesSlide6.xml"/><Relationship Id="rId40" Type="http://schemas.openxmlformats.org/officeDocument/2006/relationships/vmlDrawing" Target="../drawings/vmlDrawing3.vml"/><Relationship Id="rId4" Type="http://schemas.openxmlformats.org/officeDocument/2006/relationships/image" Target="../media/image46.wmf"/><Relationship Id="rId39" Type="http://schemas.openxmlformats.org/officeDocument/2006/relationships/slideLayout" Target="../slideLayouts/slideLayout6.xml"/><Relationship Id="rId38" Type="http://schemas.openxmlformats.org/officeDocument/2006/relationships/image" Target="../media/image63.wmf"/><Relationship Id="rId37" Type="http://schemas.openxmlformats.org/officeDocument/2006/relationships/oleObject" Target="../embeddings/oleObject39.bin"/><Relationship Id="rId36" Type="http://schemas.openxmlformats.org/officeDocument/2006/relationships/image" Target="../media/image62.wmf"/><Relationship Id="rId35" Type="http://schemas.openxmlformats.org/officeDocument/2006/relationships/oleObject" Target="../embeddings/oleObject38.bin"/><Relationship Id="rId34" Type="http://schemas.openxmlformats.org/officeDocument/2006/relationships/image" Target="../media/image61.wmf"/><Relationship Id="rId33" Type="http://schemas.openxmlformats.org/officeDocument/2006/relationships/oleObject" Target="../embeddings/oleObject37.bin"/><Relationship Id="rId32" Type="http://schemas.openxmlformats.org/officeDocument/2006/relationships/image" Target="../media/image60.wmf"/><Relationship Id="rId31" Type="http://schemas.openxmlformats.org/officeDocument/2006/relationships/oleObject" Target="../embeddings/oleObject36.bin"/><Relationship Id="rId30" Type="http://schemas.openxmlformats.org/officeDocument/2006/relationships/image" Target="../media/image59.wmf"/><Relationship Id="rId3" Type="http://schemas.openxmlformats.org/officeDocument/2006/relationships/oleObject" Target="../embeddings/oleObject22.bin"/><Relationship Id="rId29" Type="http://schemas.openxmlformats.org/officeDocument/2006/relationships/oleObject" Target="../embeddings/oleObject35.bin"/><Relationship Id="rId28" Type="http://schemas.openxmlformats.org/officeDocument/2006/relationships/image" Target="../media/image58.wmf"/><Relationship Id="rId27" Type="http://schemas.openxmlformats.org/officeDocument/2006/relationships/oleObject" Target="../embeddings/oleObject34.bin"/><Relationship Id="rId26" Type="http://schemas.openxmlformats.org/officeDocument/2006/relationships/image" Target="../media/image57.wmf"/><Relationship Id="rId25" Type="http://schemas.openxmlformats.org/officeDocument/2006/relationships/oleObject" Target="../embeddings/oleObject33.bin"/><Relationship Id="rId24" Type="http://schemas.openxmlformats.org/officeDocument/2006/relationships/image" Target="../media/image56.wmf"/><Relationship Id="rId23" Type="http://schemas.openxmlformats.org/officeDocument/2006/relationships/oleObject" Target="../embeddings/oleObject32.bin"/><Relationship Id="rId22" Type="http://schemas.openxmlformats.org/officeDocument/2006/relationships/image" Target="../media/image55.wmf"/><Relationship Id="rId21" Type="http://schemas.openxmlformats.org/officeDocument/2006/relationships/oleObject" Target="../embeddings/oleObject31.bin"/><Relationship Id="rId20" Type="http://schemas.openxmlformats.org/officeDocument/2006/relationships/image" Target="../media/image54.wmf"/><Relationship Id="rId2" Type="http://schemas.openxmlformats.org/officeDocument/2006/relationships/image" Target="../media/image45.wmf"/><Relationship Id="rId19" Type="http://schemas.openxmlformats.org/officeDocument/2006/relationships/oleObject" Target="../embeddings/oleObject30.bin"/><Relationship Id="rId18" Type="http://schemas.openxmlformats.org/officeDocument/2006/relationships/image" Target="../media/image53.wmf"/><Relationship Id="rId17" Type="http://schemas.openxmlformats.org/officeDocument/2006/relationships/oleObject" Target="../embeddings/oleObject29.bin"/><Relationship Id="rId16" Type="http://schemas.openxmlformats.org/officeDocument/2006/relationships/image" Target="../media/image52.wmf"/><Relationship Id="rId15" Type="http://schemas.openxmlformats.org/officeDocument/2006/relationships/oleObject" Target="../embeddings/oleObject28.bin"/><Relationship Id="rId14" Type="http://schemas.openxmlformats.org/officeDocument/2006/relationships/image" Target="../media/image51.wmf"/><Relationship Id="rId13" Type="http://schemas.openxmlformats.org/officeDocument/2006/relationships/oleObject" Target="../embeddings/oleObject27.bin"/><Relationship Id="rId12" Type="http://schemas.openxmlformats.org/officeDocument/2006/relationships/image" Target="../media/image50.wmf"/><Relationship Id="rId11" Type="http://schemas.openxmlformats.org/officeDocument/2006/relationships/oleObject" Target="../embeddings/oleObject26.bin"/><Relationship Id="rId10" Type="http://schemas.openxmlformats.org/officeDocument/2006/relationships/image" Target="../media/image49.wmf"/><Relationship Id="rId1" Type="http://schemas.openxmlformats.org/officeDocument/2006/relationships/oleObject" Target="../embeddings/oleObject21.bin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34.xml"/><Relationship Id="rId2" Type="http://schemas.openxmlformats.org/officeDocument/2006/relationships/image" Target="../media/image16.png"/><Relationship Id="rId1" Type="http://schemas.openxmlformats.org/officeDocument/2006/relationships/tags" Target="../tags/tag33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image" Target="../media/image14.png"/><Relationship Id="rId2" Type="http://schemas.openxmlformats.org/officeDocument/2006/relationships/tags" Target="../tags/tag5.xml"/><Relationship Id="rId1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5.xml"/><Relationship Id="rId2" Type="http://schemas.openxmlformats.org/officeDocument/2006/relationships/image" Target="../media/image16.png"/><Relationship Id="rId1" Type="http://schemas.openxmlformats.org/officeDocument/2006/relationships/tags" Target="../tags/tag14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7.xml"/><Relationship Id="rId2" Type="http://schemas.openxmlformats.org/officeDocument/2006/relationships/image" Target="../media/image16.png"/><Relationship Id="rId1" Type="http://schemas.openxmlformats.org/officeDocument/2006/relationships/tags" Target="../tags/tag1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9.xml"/><Relationship Id="rId2" Type="http://schemas.openxmlformats.org/officeDocument/2006/relationships/image" Target="../media/image16.png"/><Relationship Id="rId1" Type="http://schemas.openxmlformats.org/officeDocument/2006/relationships/tags" Target="../tags/tag18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image" Target="../media/image16.png"/><Relationship Id="rId1" Type="http://schemas.openxmlformats.org/officeDocument/2006/relationships/tags" Target="../tags/tag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ChangeArrowheads="1"/>
          </p:cNvSpPr>
          <p:nvPr/>
        </p:nvSpPr>
        <p:spPr bwMode="auto">
          <a:xfrm>
            <a:off x="1981200" y="455613"/>
            <a:ext cx="8435975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fontAlgn="base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FF0000"/>
                </a:solidFill>
              </a:rPr>
              <a:t>向量组线性相关性的判定（重点、难点）</a:t>
            </a:r>
            <a:endParaRPr lang="zh-CN" altLang="en-US" sz="2400" b="1" dirty="0" smtClean="0">
              <a:solidFill>
                <a:srgbClr val="FF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向量组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：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m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线性相关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存在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不全为零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的实数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m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，使得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algn="ctr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+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+ … + </a:t>
            </a:r>
            <a:r>
              <a:rPr kumimoji="1" lang="en-US" altLang="zh-CN" sz="2400" b="1" i="1" dirty="0" err="1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i="1" baseline="-25000" dirty="0" err="1" smtClean="0">
                <a:solidFill>
                  <a:srgbClr val="000000"/>
                </a:solidFill>
              </a:rPr>
              <a:t>m</a:t>
            </a:r>
            <a:r>
              <a:rPr kumimoji="1" lang="en-US" altLang="zh-CN" sz="2400" b="1" i="1" dirty="0" err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dirty="0" err="1" smtClean="0">
                <a:solidFill>
                  <a:srgbClr val="000000"/>
                </a:solidFill>
              </a:rPr>
              <a:t>m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=0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（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零向量）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</a:pPr>
            <a:r>
              <a:rPr kumimoji="1" lang="zh-CN" altLang="en-US" sz="2400" b="1" i="1" dirty="0" smtClean="0">
                <a:solidFill>
                  <a:srgbClr val="FF0000"/>
                </a:solidFill>
              </a:rPr>
              <a:t>		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m </a:t>
            </a:r>
            <a:r>
              <a:rPr kumimoji="1" lang="zh-CN" altLang="en-US" sz="2400" b="1" dirty="0" smtClean="0">
                <a:solidFill>
                  <a:srgbClr val="000000"/>
                </a:solidFill>
                <a:latin typeface="楷体_GB2312" pitchFamily="49" charset="-122"/>
              </a:rPr>
              <a:t>元齐次线性方程组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Ax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=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0 </a:t>
            </a:r>
            <a:r>
              <a:rPr kumimoji="1" lang="zh-CN" altLang="en-US" sz="2400" b="1" dirty="0" smtClean="0">
                <a:solidFill>
                  <a:srgbClr val="000000"/>
                </a:solidFill>
                <a:latin typeface="楷体_GB2312" pitchFamily="49" charset="-122"/>
              </a:rPr>
              <a:t>有非零解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矩阵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= (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m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)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的秩小于向量的个数 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m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向量组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中至少有一个向量能由其余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m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－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1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个向量线性	表示．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</p:txBody>
      </p:sp>
      <p:sp>
        <p:nvSpPr>
          <p:cNvPr id="45063" name="Rectangle 7"/>
          <p:cNvSpPr>
            <a:spLocks noChangeArrowheads="1"/>
          </p:cNvSpPr>
          <p:nvPr/>
        </p:nvSpPr>
        <p:spPr bwMode="auto">
          <a:xfrm>
            <a:off x="1980913" y="495597"/>
            <a:ext cx="8435975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fontAlgn="base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0000FF"/>
                </a:solidFill>
              </a:rPr>
              <a:t>向量组线性无关性的判定（重点、难点）</a:t>
            </a:r>
            <a:endParaRPr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FF"/>
                </a:solidFill>
              </a:rPr>
              <a:t>向量组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：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线性无关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FF"/>
                </a:solidFill>
              </a:rPr>
              <a:t>		如果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1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1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+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2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2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+ … + </a:t>
            </a:r>
            <a:r>
              <a:rPr kumimoji="1" lang="en-US" altLang="zh-CN" sz="2400" b="1" i="1" dirty="0" err="1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i="1" baseline="-25000" dirty="0" err="1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i="1" dirty="0" err="1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i="1" baseline="-25000" dirty="0" err="1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=0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（零向量），则必有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algn="ctr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en-US" altLang="zh-CN" sz="2400" b="1" i="1" dirty="0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 =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 =  … = 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 =0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</a:pPr>
            <a:r>
              <a:rPr kumimoji="1" lang="zh-CN" altLang="en-US" sz="2400" b="1" i="1" dirty="0" smtClean="0">
                <a:solidFill>
                  <a:srgbClr val="0000FF"/>
                </a:solidFill>
              </a:rPr>
              <a:t>		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楷体_GB2312" pitchFamily="49" charset="-122"/>
              </a:rPr>
              <a:t>元齐次线性方程组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Ax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 =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0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只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楷体_GB2312" pitchFamily="49" charset="-122"/>
              </a:rPr>
              <a:t>有零解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FF"/>
                </a:solidFill>
              </a:rPr>
              <a:t>		矩阵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= (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) 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的秩等于向量的个数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n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FF"/>
                </a:solidFill>
              </a:rPr>
              <a:t>		向量组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中任何一个向量都不能由其余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n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－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1 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个向量线性表示．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</p:txBody>
      </p:sp>
      <p:sp>
        <p:nvSpPr>
          <p:cNvPr id="45059" name="AutoShape 3"/>
          <p:cNvSpPr>
            <a:spLocks noChangeArrowheads="1"/>
          </p:cNvSpPr>
          <p:nvPr/>
        </p:nvSpPr>
        <p:spPr bwMode="auto">
          <a:xfrm>
            <a:off x="2208213" y="1844675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5060" name="AutoShape 4"/>
          <p:cNvSpPr>
            <a:spLocks noChangeArrowheads="1"/>
          </p:cNvSpPr>
          <p:nvPr/>
        </p:nvSpPr>
        <p:spPr bwMode="auto">
          <a:xfrm>
            <a:off x="2208213" y="3211513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5061" name="AutoShape 5"/>
          <p:cNvSpPr>
            <a:spLocks noChangeArrowheads="1"/>
          </p:cNvSpPr>
          <p:nvPr/>
        </p:nvSpPr>
        <p:spPr bwMode="auto">
          <a:xfrm>
            <a:off x="2208213" y="3895725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5062" name="AutoShape 6"/>
          <p:cNvSpPr>
            <a:spLocks noChangeArrowheads="1"/>
          </p:cNvSpPr>
          <p:nvPr/>
        </p:nvSpPr>
        <p:spPr bwMode="auto">
          <a:xfrm>
            <a:off x="2208213" y="4579938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50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450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/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mph" presetSubtype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0" dur="indefinite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indefinite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450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450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500"/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" presetClass="emph" presetSubtype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/>
                                        <p:tgtEl>
                                          <p:spTgt spid="450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8" dur="indefinite"/>
                                        <p:tgtEl>
                                          <p:spTgt spid="450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indefinite"/>
                                        <p:tgtEl>
                                          <p:spTgt spid="450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450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500"/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/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mph" presetSubtype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450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3" dur="indefinite"/>
                                        <p:tgtEl>
                                          <p:spTgt spid="450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indefinite"/>
                                        <p:tgtEl>
                                          <p:spTgt spid="450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450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1" dur="500"/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/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" presetClass="emph" presetSubtype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450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8" dur="indefinite"/>
                                        <p:tgtEl>
                                          <p:spTgt spid="450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indefinite"/>
                                        <p:tgtEl>
                                          <p:spTgt spid="450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450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例题_01"/>
          <p:cNvPicPr>
            <a:picLocks noChangeAspect="1"/>
          </p:cNvPicPr>
          <p:nvPr/>
        </p:nvPicPr>
        <p:blipFill>
          <a:blip r:embed="rId1"/>
          <a:srcRect l="25927" t="25861" r="61672" b="60074"/>
          <a:stretch>
            <a:fillRect/>
          </a:stretch>
        </p:blipFill>
        <p:spPr>
          <a:xfrm>
            <a:off x="996315" y="1327785"/>
            <a:ext cx="1511935" cy="964565"/>
          </a:xfrm>
          <a:prstGeom prst="rect">
            <a:avLst/>
          </a:prstGeom>
        </p:spPr>
      </p:pic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36955" y="482600"/>
            <a:ext cx="10046335" cy="5759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dist="63500" dir="33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753043" y="521970"/>
            <a:ext cx="6614160" cy="4972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10000"/>
              </a:lnSpc>
              <a:buFont typeface="Wingdings" panose="05000000000000000000" pitchFamily="2" charset="2"/>
            </a:pP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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en-US" altLang="zh-CN" sz="2400" b="1" dirty="0">
              <a:solidFill>
                <a:srgbClr val="660066"/>
              </a:solidFill>
              <a:latin typeface="Times New Roman" panose="02020603050405020304" pitchFamily="18" charset="0"/>
              <a:sym typeface="+mn-ea"/>
            </a:endParaRPr>
          </a:p>
        </p:txBody>
      </p:sp>
      <p:sp>
        <p:nvSpPr>
          <p:cNvPr id="41062" name="Text Box 102"/>
          <p:cNvSpPr txBox="1"/>
          <p:nvPr/>
        </p:nvSpPr>
        <p:spPr>
          <a:xfrm>
            <a:off x="2079625" y="2388683"/>
            <a:ext cx="279400" cy="338455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406650" y="1625600"/>
            <a:ext cx="55860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试讨论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维单位坐标向量组的线性相关性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970733" y="2194560"/>
            <a:ext cx="8880356" cy="2814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     n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维单位坐标向量组构成的矩阵</a:t>
            </a:r>
            <a:endParaRPr lang="zh-CN" altLang="en-US" sz="2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e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e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 err="1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e</a:t>
            </a:r>
            <a:r>
              <a:rPr lang="en-US" altLang="zh-CN" sz="2400" i="1" baseline="-30000" dirty="0" err="1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阶单位矩阵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zh-CN" altLang="en-US" sz="2000" dirty="0">
              <a:solidFill>
                <a:schemeClr val="tx1"/>
              </a:solidFill>
              <a:latin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由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|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E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|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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知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E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即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E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等于向量组中向量个数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所以此向量组是线性无关的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62" grpId="0"/>
      <p:bldP spid="41062" grpId="1"/>
      <p:bldP spid="14" grpId="0"/>
      <p:bldP spid="1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例题_01"/>
          <p:cNvPicPr>
            <a:picLocks noChangeAspect="1"/>
          </p:cNvPicPr>
          <p:nvPr/>
        </p:nvPicPr>
        <p:blipFill>
          <a:blip r:embed="rId1"/>
          <a:srcRect l="42922" t="8481" r="45708" b="77324"/>
          <a:stretch>
            <a:fillRect/>
          </a:stretch>
        </p:blipFill>
        <p:spPr>
          <a:xfrm>
            <a:off x="989330" y="1648460"/>
            <a:ext cx="1386205" cy="973455"/>
          </a:xfrm>
          <a:prstGeom prst="rect">
            <a:avLst/>
          </a:prstGeom>
        </p:spPr>
      </p:pic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36955" y="482600"/>
            <a:ext cx="10046335" cy="11214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dist="63500" dir="33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753043" y="554673"/>
            <a:ext cx="6614160" cy="9396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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维单位坐标向量组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e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e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e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是线性无关的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en-US" altLang="zh-CN" sz="2400" b="1" dirty="0">
              <a:solidFill>
                <a:srgbClr val="660066"/>
              </a:solidFill>
              <a:latin typeface="Times New Roman" panose="02020603050405020304" pitchFamily="18" charset="0"/>
              <a:sym typeface="+mn-ea"/>
            </a:endParaRPr>
          </a:p>
        </p:txBody>
      </p:sp>
      <p:sp>
        <p:nvSpPr>
          <p:cNvPr id="41062" name="Text Box 102"/>
          <p:cNvSpPr txBox="1"/>
          <p:nvPr/>
        </p:nvSpPr>
        <p:spPr>
          <a:xfrm>
            <a:off x="2030324" y="3127172"/>
            <a:ext cx="279400" cy="338455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29204" y="1701800"/>
            <a:ext cx="6849745" cy="1383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已知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      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1)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5)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7)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试讨论向量组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及向量组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的线性相关性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376805" y="3044825"/>
            <a:ext cx="7881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对矩阵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施行初等行变换变成行阶梯形矩阵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PA-102231"/>
          <p:cNvSpPr/>
          <p:nvPr>
            <p:custDataLst>
              <p:tags r:id="rId2"/>
            </p:custDataLst>
          </p:nvPr>
        </p:nvSpPr>
        <p:spPr>
          <a:xfrm>
            <a:off x="1009650" y="5133975"/>
            <a:ext cx="10154920" cy="1243965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145540" y="4858385"/>
            <a:ext cx="2080590" cy="516255"/>
            <a:chOff x="485926" y="4500767"/>
            <a:chExt cx="2037156" cy="454822"/>
          </a:xfrm>
        </p:grpSpPr>
        <p:sp>
          <p:nvSpPr>
            <p:cNvPr id="9" name="PA-102231"/>
            <p:cNvSpPr/>
            <p:nvPr>
              <p:custDataLst>
                <p:tags r:id="rId3"/>
              </p:custDataLst>
            </p:nvPr>
          </p:nvSpPr>
          <p:spPr>
            <a:xfrm>
              <a:off x="485926" y="4500767"/>
              <a:ext cx="2000150" cy="454822"/>
            </a:xfrm>
            <a:prstGeom prst="rect">
              <a:avLst/>
            </a:prstGeom>
            <a:blipFill dpi="0" rotWithShape="0">
              <a:blip r:embed="rId4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10" name="Rectangle 167"/>
            <p:cNvSpPr>
              <a:spLocks noChangeArrowheads="1"/>
            </p:cNvSpPr>
            <p:nvPr/>
          </p:nvSpPr>
          <p:spPr bwMode="auto">
            <a:xfrm>
              <a:off x="1000229" y="4556888"/>
              <a:ext cx="1522853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提    示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Text Box 20"/>
          <p:cNvSpPr txBox="1"/>
          <p:nvPr/>
        </p:nvSpPr>
        <p:spPr>
          <a:xfrm>
            <a:off x="1767205" y="5370195"/>
            <a:ext cx="8637270" cy="88582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457200" algn="just" fontAlgn="auto">
              <a:lnSpc>
                <a:spcPct val="12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对矩阵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施行初等行变换变成行阶梯形矩阵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即可同时看出矩阵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及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的秩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rgbClr val="44546A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pic>
        <p:nvPicPr>
          <p:cNvPr id="10248" name="Picture 8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r="76227"/>
          <a:stretch>
            <a:fillRect/>
          </a:stretch>
        </p:blipFill>
        <p:spPr>
          <a:xfrm>
            <a:off x="2375535" y="3622675"/>
            <a:ext cx="2667000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51" name="Picture 11"/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l="23773" r="63321"/>
          <a:stretch>
            <a:fillRect/>
          </a:stretch>
        </p:blipFill>
        <p:spPr>
          <a:xfrm>
            <a:off x="5042535" y="3622675"/>
            <a:ext cx="1447800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52" name="Picture 12"/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l="36679" r="49057"/>
          <a:stretch>
            <a:fillRect/>
          </a:stretch>
        </p:blipFill>
        <p:spPr>
          <a:xfrm>
            <a:off x="6490335" y="3622675"/>
            <a:ext cx="1600200" cy="12858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0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62" grpId="0"/>
      <p:bldP spid="41062" grpId="1"/>
      <p:bldP spid="14" grpId="1"/>
      <p:bldP spid="7" grpId="0" bldLvl="0" animBg="1"/>
      <p:bldP spid="7" grpId="1" animBg="1"/>
      <p:bldP spid="11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例题_01"/>
          <p:cNvPicPr>
            <a:picLocks noChangeAspect="1"/>
          </p:cNvPicPr>
          <p:nvPr/>
        </p:nvPicPr>
        <p:blipFill>
          <a:blip r:embed="rId1"/>
          <a:srcRect l="42922" t="8481" r="45708" b="77324"/>
          <a:stretch>
            <a:fillRect/>
          </a:stretch>
        </p:blipFill>
        <p:spPr>
          <a:xfrm>
            <a:off x="989330" y="1648460"/>
            <a:ext cx="1386205" cy="973455"/>
          </a:xfrm>
          <a:prstGeom prst="rect">
            <a:avLst/>
          </a:prstGeom>
        </p:spPr>
      </p:pic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pic>
        <p:nvPicPr>
          <p:cNvPr id="10248" name="Picture 8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r="76227"/>
          <a:stretch>
            <a:fillRect/>
          </a:stretch>
        </p:blipFill>
        <p:spPr>
          <a:xfrm>
            <a:off x="2387600" y="3618997"/>
            <a:ext cx="2667000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51" name="Picture 11"/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l="23773" r="63321"/>
          <a:stretch>
            <a:fillRect/>
          </a:stretch>
        </p:blipFill>
        <p:spPr>
          <a:xfrm>
            <a:off x="5054600" y="3618997"/>
            <a:ext cx="1447800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52" name="Picture 12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l="36679" r="49057"/>
          <a:stretch>
            <a:fillRect/>
          </a:stretch>
        </p:blipFill>
        <p:spPr>
          <a:xfrm>
            <a:off x="6502400" y="3618997"/>
            <a:ext cx="1600200" cy="1285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274" name="Text Box 10"/>
          <p:cNvSpPr txBox="1"/>
          <p:nvPr/>
        </p:nvSpPr>
        <p:spPr>
          <a:xfrm>
            <a:off x="2387600" y="4826132"/>
            <a:ext cx="7461250" cy="110744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可见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故向量组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线性相关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向量组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线性无关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endParaRPr lang="zh-CN" altLang="en-US" sz="200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36955" y="482600"/>
            <a:ext cx="10046335" cy="112141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dist="63500" dir="33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753043" y="554673"/>
            <a:ext cx="6614160" cy="93968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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维单位坐标向量组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e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e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e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是线性无关的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en-US" altLang="zh-CN" sz="2400" b="1" dirty="0">
              <a:solidFill>
                <a:srgbClr val="660066"/>
              </a:solidFill>
              <a:latin typeface="Times New Roman" panose="02020603050405020304" pitchFamily="18" charset="0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29204" y="1701800"/>
            <a:ext cx="6849745" cy="1383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  已知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      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1)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5)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7)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试讨论向量组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及向量组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的线性相关性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9" name="Text Box 102"/>
          <p:cNvSpPr txBox="1"/>
          <p:nvPr/>
        </p:nvSpPr>
        <p:spPr>
          <a:xfrm>
            <a:off x="2030324" y="3127172"/>
            <a:ext cx="279400" cy="338455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376805" y="3044825"/>
            <a:ext cx="788162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对矩阵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施行初等行变换变成行阶梯形矩阵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4" grpId="0" build="p"/>
      <p:bldP spid="5" grpId="0"/>
      <p:bldP spid="9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>
            <a:off x="6170930" y="1684655"/>
            <a:ext cx="4966335" cy="477075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043940" y="1684655"/>
            <a:ext cx="5117465" cy="477075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6161155" y="1843927"/>
            <a:ext cx="0" cy="4464000"/>
          </a:xfrm>
          <a:prstGeom prst="line">
            <a:avLst/>
          </a:prstGeom>
          <a:ln w="38100">
            <a:solidFill>
              <a:srgbClr val="B882D6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41062" name="Text Box 102"/>
          <p:cNvSpPr txBox="1"/>
          <p:nvPr/>
        </p:nvSpPr>
        <p:spPr>
          <a:xfrm>
            <a:off x="2001520" y="1826895"/>
            <a:ext cx="738985" cy="338554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证法</a:t>
            </a:r>
            <a:r>
              <a:rPr lang="en-US" altLang="zh-CN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en-US" altLang="zh-CN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376805" y="501650"/>
            <a:ext cx="876109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已知向量组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线性无关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试证向量组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线性无关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pic>
        <p:nvPicPr>
          <p:cNvPr id="3" name="图片 2" descr="例题_01"/>
          <p:cNvPicPr>
            <a:picLocks noChangeAspect="1"/>
          </p:cNvPicPr>
          <p:nvPr/>
        </p:nvPicPr>
        <p:blipFill>
          <a:blip r:embed="rId1"/>
          <a:srcRect l="42745" t="25306" r="44927" b="59880"/>
          <a:stretch>
            <a:fillRect/>
          </a:stretch>
        </p:blipFill>
        <p:spPr>
          <a:xfrm>
            <a:off x="967740" y="539750"/>
            <a:ext cx="1503045" cy="1016000"/>
          </a:xfrm>
          <a:prstGeom prst="rect">
            <a:avLst/>
          </a:prstGeom>
        </p:spPr>
      </p:pic>
      <p:sp>
        <p:nvSpPr>
          <p:cNvPr id="12290" name="Text Box 2"/>
          <p:cNvSpPr txBox="1"/>
          <p:nvPr/>
        </p:nvSpPr>
        <p:spPr>
          <a:xfrm>
            <a:off x="1428750" y="2171700"/>
            <a:ext cx="4603115" cy="302704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5588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1956455923"/>
                </a:ext>
              </a:extLst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设有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,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</a:t>
            </a:r>
            <a:endParaRPr lang="zh-CN" altLang="en-US" sz="2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即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endParaRPr lang="en-US" altLang="zh-CN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亦即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en-US" altLang="zh-CN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线性无关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故有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94" name="Text Box 6"/>
          <p:cNvSpPr txBox="1"/>
          <p:nvPr/>
        </p:nvSpPr>
        <p:spPr>
          <a:xfrm>
            <a:off x="6531610" y="1970405"/>
            <a:ext cx="3505200" cy="33845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 anchor="t" anchorCtr="0">
            <a:spAutoFit/>
          </a:bodyPr>
          <a:lstStyle/>
          <a:p>
            <a:pPr algn="just"/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由于此方程组的系数行列式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97" name="Text Box 9"/>
          <p:cNvSpPr txBox="1"/>
          <p:nvPr/>
        </p:nvSpPr>
        <p:spPr>
          <a:xfrm>
            <a:off x="6531610" y="3673475"/>
            <a:ext cx="3789680" cy="1379032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just">
              <a:lnSpc>
                <a:spcPct val="100000"/>
              </a:lnSpc>
              <a:buClrTx/>
              <a:buSzTx/>
              <a:buFontTx/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故方程组只有零解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en-US" altLang="zh-CN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所以向量组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线性无关</a:t>
            </a:r>
            <a:r>
              <a:rPr lang="en-US" altLang="zh-CN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pic>
        <p:nvPicPr>
          <p:cNvPr id="5" name="Picture 8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r="82339"/>
          <a:stretch>
            <a:fillRect/>
          </a:stretch>
        </p:blipFill>
        <p:spPr>
          <a:xfrm>
            <a:off x="7463155" y="2361565"/>
            <a:ext cx="1981200" cy="1285875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12" name="组合 11"/>
          <p:cNvGrpSpPr/>
          <p:nvPr/>
        </p:nvGrpSpPr>
        <p:grpSpPr>
          <a:xfrm>
            <a:off x="2680335" y="5156200"/>
            <a:ext cx="1645264" cy="1285875"/>
            <a:chOff x="2680335" y="5156200"/>
            <a:chExt cx="1645264" cy="1285875"/>
          </a:xfrm>
        </p:grpSpPr>
        <p:pic>
          <p:nvPicPr>
            <p:cNvPr id="2" name="Picture 5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r="86694"/>
            <a:stretch>
              <a:fillRect/>
            </a:stretch>
          </p:blipFill>
          <p:spPr>
            <a:xfrm>
              <a:off x="2680335" y="5156200"/>
              <a:ext cx="1492822" cy="1285875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11" name="组合 10"/>
            <p:cNvGrpSpPr/>
            <p:nvPr/>
          </p:nvGrpSpPr>
          <p:grpSpPr>
            <a:xfrm>
              <a:off x="4009089" y="5156200"/>
              <a:ext cx="316510" cy="1226974"/>
              <a:chOff x="4009089" y="5156200"/>
              <a:chExt cx="316510" cy="1226974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4009089" y="5156200"/>
                <a:ext cx="30567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sym typeface="Symbol" panose="05050102010706020507" pitchFamily="18" charset="2"/>
                  </a:rPr>
                  <a:t>,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endParaRPr>
              </a:p>
              <a:p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sym typeface="Symbol" panose="05050102010706020507" pitchFamily="18" charset="2"/>
                  </a:rPr>
                  <a:t>,</a:t>
                </a:r>
                <a:endParaRPr lang="zh-CN" altLang="en-US" sz="2400" dirty="0">
                  <a:solidFill>
                    <a:srgbClr val="660066"/>
                  </a:solidFill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4043040" y="5921509"/>
                <a:ext cx="282559" cy="4616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sym typeface="Symbol" panose="05050102010706020507" pitchFamily="18" charset="2"/>
                  </a:rPr>
                  <a:t>.</a:t>
                </a:r>
                <a:endParaRPr lang="zh-CN" altLang="en-US" sz="2400" dirty="0">
                  <a:solidFill>
                    <a:srgbClr val="660066"/>
                  </a:solidFill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2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22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22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22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2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22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22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22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122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22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3" grpId="1" animBg="1"/>
      <p:bldP spid="7" grpId="0" bldLvl="0" animBg="1"/>
      <p:bldP spid="7" grpId="1" animBg="1"/>
      <p:bldP spid="41062" grpId="0"/>
      <p:bldP spid="41062" grpId="1"/>
      <p:bldP spid="14" grpId="0"/>
      <p:bldP spid="14" grpId="1"/>
      <p:bldP spid="12290" grpId="0" uiExpand="1" build="p"/>
      <p:bldP spid="12294" grpId="0" build="p"/>
      <p:bldP spid="12297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41062" name="Text Box 102"/>
          <p:cNvSpPr txBox="1"/>
          <p:nvPr/>
        </p:nvSpPr>
        <p:spPr>
          <a:xfrm>
            <a:off x="1610166" y="1934210"/>
            <a:ext cx="738985" cy="338554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证法</a:t>
            </a:r>
            <a:r>
              <a:rPr lang="en-US" altLang="zh-CN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14" name="Text Box 2"/>
          <p:cNvSpPr txBox="1"/>
          <p:nvPr/>
        </p:nvSpPr>
        <p:spPr>
          <a:xfrm>
            <a:off x="2487295" y="1924050"/>
            <a:ext cx="5296535" cy="3384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把已知的三个向量等式写成一个矩阵等式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318" name="Text Box 6"/>
          <p:cNvSpPr txBox="1"/>
          <p:nvPr/>
        </p:nvSpPr>
        <p:spPr>
          <a:xfrm>
            <a:off x="2487295" y="4166870"/>
            <a:ext cx="6883400" cy="159447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因为矩阵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的列向量组线性无关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所以可推知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Kx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又因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|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K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|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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0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知方程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Kx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0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只有零解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所以矩阵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的列向量组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线性无关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3319" name="Rectangle 7"/>
          <p:cNvSpPr/>
          <p:nvPr/>
        </p:nvSpPr>
        <p:spPr>
          <a:xfrm>
            <a:off x="1982566" y="3742690"/>
            <a:ext cx="1557655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记作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AK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 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3320" name="Rectangle 8"/>
          <p:cNvSpPr/>
          <p:nvPr/>
        </p:nvSpPr>
        <p:spPr>
          <a:xfrm>
            <a:off x="3425286" y="3742690"/>
            <a:ext cx="1149985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设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Bx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  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3321" name="Rectangle 9"/>
          <p:cNvSpPr/>
          <p:nvPr/>
        </p:nvSpPr>
        <p:spPr>
          <a:xfrm>
            <a:off x="4536359" y="3742690"/>
            <a:ext cx="3294380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以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AK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代入得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Kx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  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pic>
        <p:nvPicPr>
          <p:cNvPr id="14347" name="Picture 11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r="64001"/>
          <a:stretch>
            <a:fillRect/>
          </a:stretch>
        </p:blipFill>
        <p:spPr>
          <a:xfrm>
            <a:off x="2647315" y="2326640"/>
            <a:ext cx="4038600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 descr="例题_01"/>
          <p:cNvPicPr>
            <a:picLocks noChangeAspect="1"/>
          </p:cNvPicPr>
          <p:nvPr/>
        </p:nvPicPr>
        <p:blipFill>
          <a:blip r:embed="rId2"/>
          <a:srcRect l="42745" t="25306" r="44927" b="59880"/>
          <a:stretch>
            <a:fillRect/>
          </a:stretch>
        </p:blipFill>
        <p:spPr>
          <a:xfrm>
            <a:off x="967740" y="539750"/>
            <a:ext cx="1503045" cy="1016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76805" y="501650"/>
            <a:ext cx="876109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已知向量组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线性无关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试证向量组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线性无关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3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3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33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62" grpId="1"/>
      <p:bldP spid="13314" grpId="0" build="p"/>
      <p:bldP spid="13318" grpId="0" uiExpand="1" build="p"/>
      <p:bldP spid="13319" grpId="0" build="p"/>
      <p:bldP spid="13320" grpId="0" build="p"/>
      <p:bldP spid="13321" grpId="0" build="p"/>
      <p:bldP spid="5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41062" name="Text Box 102"/>
          <p:cNvSpPr txBox="1"/>
          <p:nvPr/>
        </p:nvSpPr>
        <p:spPr>
          <a:xfrm>
            <a:off x="1559408" y="1915160"/>
            <a:ext cx="738985" cy="338554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证法</a:t>
            </a:r>
            <a:r>
              <a:rPr lang="en-US" altLang="zh-CN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en-US" altLang="zh-CN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314" name="Text Box 2"/>
          <p:cNvSpPr txBox="1"/>
          <p:nvPr/>
        </p:nvSpPr>
        <p:spPr>
          <a:xfrm>
            <a:off x="2448560" y="1924050"/>
            <a:ext cx="5287010" cy="3384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把已知的三个向量等式写成一个矩阵等式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318" name="Text Box 6"/>
          <p:cNvSpPr txBox="1"/>
          <p:nvPr/>
        </p:nvSpPr>
        <p:spPr>
          <a:xfrm>
            <a:off x="1909445" y="4126230"/>
            <a:ext cx="9364980" cy="1000787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5588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1956455923"/>
                </a:ext>
              </a:extLst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因为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的列向量组线性无关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所以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从而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因此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线性无关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13319" name="Rectangle 7"/>
          <p:cNvSpPr/>
          <p:nvPr/>
        </p:nvSpPr>
        <p:spPr>
          <a:xfrm>
            <a:off x="1896110" y="3742690"/>
            <a:ext cx="1607185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记作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AK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 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3320" name="Rectangle 8"/>
          <p:cNvSpPr/>
          <p:nvPr/>
        </p:nvSpPr>
        <p:spPr>
          <a:xfrm>
            <a:off x="3358895" y="3723234"/>
            <a:ext cx="2992120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l"/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因为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|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|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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知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可逆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13321" name="Rectangle 9"/>
          <p:cNvSpPr/>
          <p:nvPr/>
        </p:nvSpPr>
        <p:spPr>
          <a:xfrm>
            <a:off x="6236080" y="3723234"/>
            <a:ext cx="2372360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l"/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所以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+mn-ea"/>
            </a:endParaRPr>
          </a:p>
        </p:txBody>
      </p:sp>
      <p:pic>
        <p:nvPicPr>
          <p:cNvPr id="14347" name="Picture 11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r="64001"/>
          <a:stretch>
            <a:fillRect/>
          </a:stretch>
        </p:blipFill>
        <p:spPr>
          <a:xfrm>
            <a:off x="2618740" y="2326640"/>
            <a:ext cx="4038600" cy="12858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" name="图片 2" descr="例题_01"/>
          <p:cNvPicPr>
            <a:picLocks noChangeAspect="1"/>
          </p:cNvPicPr>
          <p:nvPr/>
        </p:nvPicPr>
        <p:blipFill>
          <a:blip r:embed="rId2"/>
          <a:srcRect l="42745" t="25306" r="44927" b="59880"/>
          <a:stretch>
            <a:fillRect/>
          </a:stretch>
        </p:blipFill>
        <p:spPr>
          <a:xfrm>
            <a:off x="967740" y="539750"/>
            <a:ext cx="1503045" cy="1016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376805" y="501650"/>
            <a:ext cx="876109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已知向量组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线性无关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试证向量组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6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线性无关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3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3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62" grpId="1"/>
      <p:bldP spid="13314" grpId="0" build="p"/>
      <p:bldP spid="13319" grpId="0" build="p"/>
      <p:bldP spid="13320" grpId="0"/>
      <p:bldP spid="13320" grpId="1"/>
      <p:bldP spid="13321" grpId="0"/>
      <p:bldP spid="13321" grpId="1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26110"/>
            <a:ext cx="11519535" cy="563753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18770"/>
            <a:ext cx="1692002" cy="536575"/>
            <a:chOff x="6462443" y="604011"/>
            <a:chExt cx="1563324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563323" cy="536575"/>
              <a:chOff x="6816659" y="604011"/>
              <a:chExt cx="1563323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5633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定理</a:t>
                </a:r>
                <a:r>
                  <a:rPr kumimoji="0" lang="en-US" altLang="zh-CN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5</a:t>
                </a:r>
                <a:endParaRPr kumimoji="0" lang="en-US" altLang="zh-CN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1057275"/>
            <a:ext cx="10104120" cy="387794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反之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这是因为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记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有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i="1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en-US" altLang="zh-CN" sz="2400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indent="6096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则有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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从而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i="1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</a:t>
            </a:r>
            <a:r>
              <a:rPr lang="en-US" altLang="zh-CN" sz="2400" i="1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en-US" altLang="zh-CN" sz="2400" dirty="0"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indent="0" algn="just" fontAlgn="auto">
              <a:lnSpc>
                <a:spcPct val="150000"/>
              </a:lnSpc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因此向量组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3"/>
            </p:custDataLst>
          </p:nvPr>
        </p:nvSpPr>
        <p:spPr>
          <a:xfrm>
            <a:off x="524510" y="616140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3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3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398" grpId="1"/>
      <p:bldP spid="24" grpId="0" animBg="1"/>
      <p:bldP spid="24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26110"/>
            <a:ext cx="11519535" cy="563753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18770"/>
            <a:ext cx="1692002" cy="536575"/>
            <a:chOff x="6462443" y="604011"/>
            <a:chExt cx="1563324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563323" cy="536575"/>
              <a:chOff x="6816659" y="604011"/>
              <a:chExt cx="1563323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5633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定理</a:t>
                </a:r>
                <a:r>
                  <a:rPr kumimoji="0" lang="en-US" altLang="zh-CN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5</a:t>
                </a:r>
                <a:endParaRPr kumimoji="0" lang="en-US" altLang="zh-CN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1057275"/>
            <a:ext cx="10104120" cy="221551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反之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这个结论可一般地叙述为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 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部分相关，则整体相关；整体无关，则部分无关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3"/>
            </p:custDataLst>
          </p:nvPr>
        </p:nvSpPr>
        <p:spPr>
          <a:xfrm>
            <a:off x="524510" y="616140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24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26110"/>
            <a:ext cx="11519535" cy="563753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18770"/>
            <a:ext cx="1692002" cy="536575"/>
            <a:chOff x="6462443" y="604011"/>
            <a:chExt cx="1563324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563323" cy="536575"/>
              <a:chOff x="6816659" y="604011"/>
              <a:chExt cx="1563323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5633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定理</a:t>
                </a:r>
                <a:r>
                  <a:rPr kumimoji="0" lang="en-US" altLang="zh-CN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5</a:t>
                </a:r>
                <a:endParaRPr kumimoji="0" lang="en-US" altLang="zh-CN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1057275"/>
            <a:ext cx="10104120" cy="387794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反之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60833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(2)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维向量组成的向量组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当维数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小于向量个数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时一定线性相关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特别地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维向量一定线性相关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这是因为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构成矩阵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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indent="0" algn="just" fontAlgn="auto">
              <a:lnSpc>
                <a:spcPct val="150000"/>
              </a:lnSpc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有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3"/>
            </p:custDataLst>
          </p:nvPr>
        </p:nvSpPr>
        <p:spPr>
          <a:xfrm>
            <a:off x="524510" y="616140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7414" name="Rectangle 6"/>
          <p:cNvSpPr/>
          <p:nvPr/>
        </p:nvSpPr>
        <p:spPr>
          <a:xfrm>
            <a:off x="1032510" y="5001895"/>
            <a:ext cx="3445510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609600" fontAlgn="auto"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若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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 err="1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n</a:t>
            </a:r>
            <a:r>
              <a:rPr lang="en-US" altLang="zh-CN" sz="2400" dirty="0" err="1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</a:t>
            </a:r>
            <a:r>
              <a:rPr lang="en-US" altLang="zh-CN" sz="2400" i="1" dirty="0" err="1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7415" name="Rectangle 7"/>
          <p:cNvSpPr/>
          <p:nvPr/>
        </p:nvSpPr>
        <p:spPr>
          <a:xfrm>
            <a:off x="4544236" y="5001895"/>
            <a:ext cx="5029200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 anchor="t" anchorCtr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故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个向量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3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24" grpId="1" animBg="1"/>
      <p:bldP spid="17414" grpId="0"/>
      <p:bldP spid="17414" grpId="1"/>
      <p:bldP spid="17415" grpId="0"/>
      <p:bldP spid="17415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434935" y="2244225"/>
            <a:ext cx="12515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第四章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34572" y="3115196"/>
            <a:ext cx="705231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向量组的线性相关性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126902" y="2505835"/>
            <a:ext cx="7867650" cy="0"/>
            <a:chOff x="2152650" y="2505835"/>
            <a:chExt cx="7867650" cy="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6832600" y="2505835"/>
              <a:ext cx="3187700" cy="0"/>
            </a:xfrm>
            <a:prstGeom prst="line">
              <a:avLst/>
            </a:prstGeom>
            <a:ln>
              <a:solidFill>
                <a:schemeClr val="bg1"/>
              </a:solidFill>
              <a:tailEnd type="diamon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2152650" y="2505835"/>
              <a:ext cx="3301335" cy="0"/>
            </a:xfrm>
            <a:prstGeom prst="line">
              <a:avLst/>
            </a:prstGeom>
            <a:ln>
              <a:solidFill>
                <a:schemeClr val="bg1"/>
              </a:solidFill>
              <a:headEnd type="diamon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26110"/>
            <a:ext cx="11519535" cy="563753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18770"/>
            <a:ext cx="1692002" cy="536575"/>
            <a:chOff x="6462443" y="604011"/>
            <a:chExt cx="1563324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563323" cy="536575"/>
              <a:chOff x="6816659" y="604011"/>
              <a:chExt cx="1563323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5633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定理</a:t>
                </a:r>
                <a:r>
                  <a:rPr kumimoji="0" lang="en-US" altLang="zh-CN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5</a:t>
                </a:r>
                <a:endParaRPr kumimoji="0" lang="en-US" altLang="zh-CN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838200"/>
            <a:ext cx="10104120" cy="332359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反之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60833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(2)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维向量组成的向量组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当维数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小于向量个数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时一定线性相关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特别地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维向量一定线性相关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+mn-ea"/>
            </a:endParaRPr>
          </a:p>
          <a:p>
            <a:pPr indent="60833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(3)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设向量组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而向量组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必能由向量组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且表示式是唯一的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3"/>
            </p:custDataLst>
          </p:nvPr>
        </p:nvSpPr>
        <p:spPr>
          <a:xfrm>
            <a:off x="524510" y="616140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8437" name="Text Box 5"/>
          <p:cNvSpPr txBox="1"/>
          <p:nvPr/>
        </p:nvSpPr>
        <p:spPr>
          <a:xfrm>
            <a:off x="1042670" y="4250055"/>
            <a:ext cx="8686800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 anchor="t" anchorCtr="0">
            <a:spAutoFit/>
          </a:bodyPr>
          <a:lstStyle/>
          <a:p>
            <a:pPr algn="just"/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      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这是因为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记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有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439" name="Rectangle 7"/>
          <p:cNvSpPr/>
          <p:nvPr/>
        </p:nvSpPr>
        <p:spPr>
          <a:xfrm>
            <a:off x="2584133" y="5678805"/>
            <a:ext cx="7145337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 anchor="t" anchorCtr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即向量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且表示式唯一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8440" name="Rectangle 8"/>
          <p:cNvSpPr/>
          <p:nvPr/>
        </p:nvSpPr>
        <p:spPr>
          <a:xfrm>
            <a:off x="1042670" y="5678805"/>
            <a:ext cx="129540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有唯一解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8441" name="Rectangle 9"/>
          <p:cNvSpPr/>
          <p:nvPr/>
        </p:nvSpPr>
        <p:spPr>
          <a:xfrm>
            <a:off x="4195445" y="5172075"/>
            <a:ext cx="215900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endParaRPr lang="en-US" altLang="zh-CN" sz="2400" b="1" i="1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442" name="Rectangle 10"/>
          <p:cNvSpPr/>
          <p:nvPr/>
        </p:nvSpPr>
        <p:spPr>
          <a:xfrm>
            <a:off x="6402829" y="4726305"/>
            <a:ext cx="167640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因此方程组 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443" name="Rectangle 11"/>
          <p:cNvSpPr/>
          <p:nvPr/>
        </p:nvSpPr>
        <p:spPr>
          <a:xfrm>
            <a:off x="3836131" y="4726305"/>
            <a:ext cx="2584041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即有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 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8444" name="Rectangle 12"/>
          <p:cNvSpPr/>
          <p:nvPr/>
        </p:nvSpPr>
        <p:spPr>
          <a:xfrm>
            <a:off x="1042670" y="4726305"/>
            <a:ext cx="2838919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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8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24" grpId="1" animBg="1"/>
      <p:bldP spid="18437" grpId="0"/>
      <p:bldP spid="18437" grpId="1"/>
      <p:bldP spid="18439" grpId="0"/>
      <p:bldP spid="18439" grpId="1"/>
      <p:bldP spid="18440" grpId="0"/>
      <p:bldP spid="18440" grpId="1"/>
      <p:bldP spid="18441" grpId="0"/>
      <p:bldP spid="18441" grpId="1"/>
      <p:bldP spid="18442" grpId="0"/>
      <p:bldP spid="18442" grpId="1"/>
      <p:bldP spid="18443" grpId="0"/>
      <p:bldP spid="18443" grpId="1"/>
      <p:bldP spid="18444" grpId="0"/>
      <p:bldP spid="18444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41062" name="Text Box 102"/>
          <p:cNvSpPr txBox="1"/>
          <p:nvPr/>
        </p:nvSpPr>
        <p:spPr>
          <a:xfrm>
            <a:off x="1929430" y="2650490"/>
            <a:ext cx="282129" cy="338554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证</a:t>
            </a:r>
            <a:endParaRPr lang="en-US" altLang="zh-CN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404745" y="638175"/>
            <a:ext cx="830707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线性相关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4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线性无关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证明</a:t>
            </a:r>
            <a:endParaRPr lang="zh-CN" altLang="en-US" sz="20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(1)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能由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线性表示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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(2)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4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不能由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线性表示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3314" name="Text Box 2"/>
          <p:cNvSpPr txBox="1"/>
          <p:nvPr/>
        </p:nvSpPr>
        <p:spPr>
          <a:xfrm>
            <a:off x="2458085" y="2487930"/>
            <a:ext cx="7648575" cy="276987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(1)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因为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4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线性无关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所以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也线性无关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又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线性相关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所以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能由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线性表示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(2)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用反证法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假设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4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能由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线性表示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而由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(1)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知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能由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线性表示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  <a:p>
            <a:pPr>
              <a:lnSpc>
                <a:spcPct val="15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因此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4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能由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线性表示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这与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4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线性无关矛盾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pic>
        <p:nvPicPr>
          <p:cNvPr id="5" name="图片 4" descr="例题_01"/>
          <p:cNvPicPr>
            <a:picLocks noChangeAspect="1"/>
          </p:cNvPicPr>
          <p:nvPr/>
        </p:nvPicPr>
        <p:blipFill>
          <a:blip r:embed="rId1"/>
          <a:srcRect l="59849" t="8639" r="28172" b="77324"/>
          <a:stretch>
            <a:fillRect/>
          </a:stretch>
        </p:blipFill>
        <p:spPr>
          <a:xfrm>
            <a:off x="958215" y="685165"/>
            <a:ext cx="1460500" cy="9626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3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3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3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33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62" grpId="0"/>
      <p:bldP spid="41062" grpId="1"/>
      <p:bldP spid="14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圆角矩形 22"/>
          <p:cNvSpPr/>
          <p:nvPr/>
        </p:nvSpPr>
        <p:spPr>
          <a:xfrm>
            <a:off x="2263540" y="1477068"/>
            <a:ext cx="6064708" cy="99053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/>
        </p:nvGraphicFramePr>
        <p:xfrm>
          <a:off x="2495600" y="2507452"/>
          <a:ext cx="2880320" cy="1262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49" name="Equation" r:id="rId1" imgW="79248000" imgH="34747200" progId="Equation.DSMT4">
                  <p:embed/>
                </p:oleObj>
              </mc:Choice>
              <mc:Fallback>
                <p:oleObj name="Equation" r:id="rId1" imgW="79248000" imgH="34747200" progId="Equation.DSMT4">
                  <p:embed/>
                  <p:pic>
                    <p:nvPicPr>
                      <p:cNvPr id="0" name="图片 27648" descr="image93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495600" y="2507452"/>
                        <a:ext cx="2880320" cy="126291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/>
        </p:nvGraphicFramePr>
        <p:xfrm>
          <a:off x="1952625" y="5869012"/>
          <a:ext cx="2235200" cy="36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0" name="Equation" r:id="rId3" imgW="53644800" imgH="8839200" progId="Equation.DSMT4">
                  <p:embed/>
                </p:oleObj>
              </mc:Choice>
              <mc:Fallback>
                <p:oleObj name="Equation" r:id="rId3" imgW="53644800" imgH="8839200" progId="Equation.DSMT4">
                  <p:embed/>
                  <p:pic>
                    <p:nvPicPr>
                      <p:cNvPr id="0" name="图片 27649" descr="image94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52625" y="5869012"/>
                        <a:ext cx="2235200" cy="368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1919536" y="2352778"/>
            <a:ext cx="72008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解：</a:t>
            </a:r>
            <a:endParaRPr lang="zh-CN" altLang="en-US" sz="2600" b="1" dirty="0"/>
          </a:p>
        </p:txBody>
      </p:sp>
      <p:grpSp>
        <p:nvGrpSpPr>
          <p:cNvPr id="4" name="组合 6"/>
          <p:cNvGrpSpPr/>
          <p:nvPr/>
        </p:nvGrpSpPr>
        <p:grpSpPr>
          <a:xfrm>
            <a:off x="2423592" y="624586"/>
            <a:ext cx="7200800" cy="500158"/>
            <a:chOff x="971600" y="56237"/>
            <a:chExt cx="7200800" cy="500158"/>
          </a:xfrm>
        </p:grpSpPr>
        <p:graphicFrame>
          <p:nvGraphicFramePr>
            <p:cNvPr id="13" name="对象 12"/>
            <p:cNvGraphicFramePr>
              <a:graphicFrameLocks noChangeAspect="1"/>
            </p:cNvGraphicFramePr>
            <p:nvPr/>
          </p:nvGraphicFramePr>
          <p:xfrm>
            <a:off x="1475656" y="141099"/>
            <a:ext cx="228600" cy="292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1" name="Equation" r:id="rId5" imgW="5486400" imgH="7010400" progId="Equation.DSMT4">
                    <p:embed/>
                  </p:oleObj>
                </mc:Choice>
                <mc:Fallback>
                  <p:oleObj name="Equation" r:id="rId5" imgW="5486400" imgH="7010400" progId="Equation.DSMT4">
                    <p:embed/>
                    <p:pic>
                      <p:nvPicPr>
                        <p:cNvPr id="0" name="图片 27650" descr="image9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475656" y="141099"/>
                          <a:ext cx="228600" cy="292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5" name="组合 5"/>
            <p:cNvGrpSpPr/>
            <p:nvPr/>
          </p:nvGrpSpPr>
          <p:grpSpPr>
            <a:xfrm>
              <a:off x="971600" y="56237"/>
              <a:ext cx="7200800" cy="500158"/>
              <a:chOff x="971600" y="484589"/>
              <a:chExt cx="7200800" cy="500158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971600" y="484589"/>
                <a:ext cx="7200800" cy="4914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/>
                <a:r>
                  <a:rPr lang="zh-CN" altLang="zh-CN" sz="2600" b="1" dirty="0"/>
                  <a:t>问</a:t>
                </a:r>
                <a:r>
                  <a:rPr lang="en-US" altLang="zh-CN" sz="2600" b="1" dirty="0"/>
                  <a:t> </a:t>
                </a:r>
                <a:r>
                  <a:rPr lang="en-US" altLang="zh-CN" sz="2600" b="1" dirty="0" smtClean="0"/>
                  <a:t>   </a:t>
                </a:r>
                <a:r>
                  <a:rPr lang="zh-CN" altLang="zh-CN" sz="2600" b="1" dirty="0" smtClean="0"/>
                  <a:t>为何</a:t>
                </a:r>
                <a:r>
                  <a:rPr lang="zh-CN" altLang="zh-CN" sz="2600" b="1" dirty="0"/>
                  <a:t>值时</a:t>
                </a:r>
                <a:r>
                  <a:rPr lang="zh-CN" altLang="zh-CN" sz="2600" b="1" dirty="0" smtClean="0"/>
                  <a:t>，</a:t>
                </a:r>
                <a:r>
                  <a:rPr lang="en-US" altLang="zh-CN" sz="2600" b="1" dirty="0" smtClean="0"/>
                  <a:t>                     </a:t>
                </a:r>
                <a:r>
                  <a:rPr lang="zh-CN" altLang="zh-CN" sz="2600" b="1" dirty="0" smtClean="0"/>
                  <a:t>，</a:t>
                </a:r>
                <a:r>
                  <a:rPr lang="en-US" altLang="zh-CN" sz="2600" b="1" dirty="0" smtClean="0"/>
                  <a:t>                      </a:t>
                </a:r>
                <a:r>
                  <a:rPr lang="zh-CN" altLang="en-US" sz="2600" b="1" dirty="0"/>
                  <a:t>，</a:t>
                </a:r>
                <a:r>
                  <a:rPr lang="en-US" altLang="zh-CN" sz="2600" b="1" dirty="0" smtClean="0"/>
                  <a:t>               </a:t>
                </a:r>
                <a:endParaRPr lang="en-US" altLang="zh-CN" sz="2600" b="1" dirty="0" smtClean="0"/>
              </a:p>
            </p:txBody>
          </p:sp>
          <p:graphicFrame>
            <p:nvGraphicFramePr>
              <p:cNvPr id="14" name="对象 13"/>
              <p:cNvGraphicFramePr>
                <a:graphicFrameLocks noChangeAspect="1"/>
              </p:cNvGraphicFramePr>
              <p:nvPr/>
            </p:nvGraphicFramePr>
            <p:xfrm>
              <a:off x="3395464" y="540247"/>
              <a:ext cx="1752600" cy="4445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652" name="Equation" r:id="rId7" imgW="42062400" imgH="10668000" progId="Equation.DSMT4">
                      <p:embed/>
                    </p:oleObj>
                  </mc:Choice>
                  <mc:Fallback>
                    <p:oleObj name="Equation" r:id="rId7" imgW="42062400" imgH="10668000" progId="Equation.DSMT4">
                      <p:embed/>
                      <p:pic>
                        <p:nvPicPr>
                          <p:cNvPr id="0" name="图片 27651" descr="image96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3395464" y="540247"/>
                            <a:ext cx="1752600" cy="444500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6" name="对象 15"/>
              <p:cNvGraphicFramePr>
                <a:graphicFrameLocks noChangeAspect="1"/>
              </p:cNvGraphicFramePr>
              <p:nvPr/>
            </p:nvGraphicFramePr>
            <p:xfrm>
              <a:off x="5436096" y="540247"/>
              <a:ext cx="1778000" cy="4445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653" name="Equation" r:id="rId9" imgW="42672000" imgH="10668000" progId="Equation.DSMT4">
                      <p:embed/>
                    </p:oleObj>
                  </mc:Choice>
                  <mc:Fallback>
                    <p:oleObj name="Equation" r:id="rId9" imgW="42672000" imgH="10668000" progId="Equation.DSMT4">
                      <p:embed/>
                      <p:pic>
                        <p:nvPicPr>
                          <p:cNvPr id="0" name="图片 27652" descr="image97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5436096" y="540247"/>
                            <a:ext cx="1778000" cy="444500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aphicFrame>
        <p:nvGraphicFramePr>
          <p:cNvPr id="21" name="对象 20"/>
          <p:cNvGraphicFramePr>
            <a:graphicFrameLocks noChangeAspect="1"/>
          </p:cNvGraphicFramePr>
          <p:nvPr/>
        </p:nvGraphicFramePr>
        <p:xfrm>
          <a:off x="2279577" y="1601864"/>
          <a:ext cx="5832648" cy="8113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4" name="Equation" r:id="rId11" imgW="162153600" imgH="22555200" progId="Equation.DSMT4">
                  <p:embed/>
                </p:oleObj>
              </mc:Choice>
              <mc:Fallback>
                <p:oleObj name="Equation" r:id="rId11" imgW="162153600" imgH="22555200" progId="Equation.DSMT4">
                  <p:embed/>
                  <p:pic>
                    <p:nvPicPr>
                      <p:cNvPr id="0" name="图片 27653" descr="image98"/>
                      <p:cNvPicPr>
                        <a:picLocks noChangeAspect="1"/>
                      </p:cNvPicPr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279577" y="1601864"/>
                        <a:ext cx="5832648" cy="811309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组合 3"/>
          <p:cNvGrpSpPr/>
          <p:nvPr/>
        </p:nvGrpSpPr>
        <p:grpSpPr>
          <a:xfrm>
            <a:off x="2711624" y="997734"/>
            <a:ext cx="4537826" cy="491490"/>
            <a:chOff x="1187624" y="429385"/>
            <a:chExt cx="4537826" cy="491490"/>
          </a:xfrm>
        </p:grpSpPr>
        <p:graphicFrame>
          <p:nvGraphicFramePr>
            <p:cNvPr id="18" name="对象 17"/>
            <p:cNvGraphicFramePr>
              <a:graphicFrameLocks noChangeAspect="1"/>
            </p:cNvGraphicFramePr>
            <p:nvPr/>
          </p:nvGraphicFramePr>
          <p:xfrm>
            <a:off x="1187624" y="458659"/>
            <a:ext cx="1778000" cy="457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5" name="Equation" r:id="rId13" imgW="42672000" imgH="10972800" progId="Equation.DSMT4">
                    <p:embed/>
                  </p:oleObj>
                </mc:Choice>
                <mc:Fallback>
                  <p:oleObj name="Equation" r:id="rId13" imgW="42672000" imgH="10972800" progId="Equation.DSMT4">
                    <p:embed/>
                    <p:pic>
                      <p:nvPicPr>
                        <p:cNvPr id="0" name="图片 27654" descr="image9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1187624" y="458659"/>
                          <a:ext cx="1778000" cy="4572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4" name="TextBox 23"/>
            <p:cNvSpPr txBox="1"/>
            <p:nvPr/>
          </p:nvSpPr>
          <p:spPr>
            <a:xfrm>
              <a:off x="2917138" y="429385"/>
              <a:ext cx="2808312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en-US" sz="2600" b="1" dirty="0" smtClean="0"/>
                <a:t>线性无关？</a:t>
              </a:r>
              <a:endParaRPr lang="en-US" altLang="zh-CN" sz="2600" b="1" dirty="0" smtClean="0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1847528" y="596839"/>
            <a:ext cx="75608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>
                <a:solidFill>
                  <a:srgbClr val="0000CC"/>
                </a:solidFill>
              </a:rPr>
              <a:t>例</a:t>
            </a:r>
            <a:r>
              <a:rPr lang="en-US" altLang="zh-CN" sz="2600" b="1" dirty="0">
                <a:solidFill>
                  <a:srgbClr val="0000CC"/>
                </a:solidFill>
              </a:rPr>
              <a:t>4</a:t>
            </a:r>
            <a:endParaRPr lang="zh-CN" altLang="en-US" sz="2600" b="1" dirty="0">
              <a:solidFill>
                <a:srgbClr val="0000CC"/>
              </a:solidFill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5456448" y="2469059"/>
          <a:ext cx="2425700" cy="1263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6" name="Equation" r:id="rId15" imgW="66751200" imgH="34747200" progId="Equation.DSMT4">
                  <p:embed/>
                </p:oleObj>
              </mc:Choice>
              <mc:Fallback>
                <p:oleObj name="Equation" r:id="rId15" imgW="66751200" imgH="34747200" progId="Equation.DSMT4">
                  <p:embed/>
                  <p:pic>
                    <p:nvPicPr>
                      <p:cNvPr id="0" name="图片 27655" descr="image100"/>
                      <p:cNvPicPr>
                        <a:picLocks noChangeAspect="1"/>
                      </p:cNvPicPr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456448" y="2469059"/>
                        <a:ext cx="2425700" cy="126365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4235450" y="3997349"/>
          <a:ext cx="1971675" cy="1263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7" name="Equation" r:id="rId17" imgW="54254400" imgH="34747200" progId="Equation.DSMT4">
                  <p:embed/>
                </p:oleObj>
              </mc:Choice>
              <mc:Fallback>
                <p:oleObj name="Equation" r:id="rId17" imgW="54254400" imgH="34747200" progId="Equation.DSMT4">
                  <p:embed/>
                  <p:pic>
                    <p:nvPicPr>
                      <p:cNvPr id="0" name="图片 27656" descr="image101"/>
                      <p:cNvPicPr>
                        <a:picLocks noChangeAspect="1"/>
                      </p:cNvPicPr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235450" y="3997349"/>
                        <a:ext cx="1971675" cy="126365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6240016" y="3997349"/>
          <a:ext cx="2768600" cy="1263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8" name="Equation" r:id="rId19" imgW="76200000" imgH="34747200" progId="Equation.DSMT4">
                  <p:embed/>
                </p:oleObj>
              </mc:Choice>
              <mc:Fallback>
                <p:oleObj name="Equation" r:id="rId19" imgW="76200000" imgH="34747200" progId="Equation.DSMT4">
                  <p:embed/>
                  <p:pic>
                    <p:nvPicPr>
                      <p:cNvPr id="0" name="图片 27657" descr="image102"/>
                      <p:cNvPicPr>
                        <a:picLocks noChangeAspect="1"/>
                      </p:cNvPicPr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240016" y="3997349"/>
                        <a:ext cx="2768600" cy="126365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4273101" y="5365501"/>
          <a:ext cx="1549400" cy="377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9" name="Equation" r:id="rId21" imgW="42672000" imgH="10363200" progId="Equation.DSMT4">
                  <p:embed/>
                </p:oleObj>
              </mc:Choice>
              <mc:Fallback>
                <p:oleObj name="Equation" r:id="rId21" imgW="42672000" imgH="10363200" progId="Equation.DSMT4">
                  <p:embed/>
                  <p:pic>
                    <p:nvPicPr>
                      <p:cNvPr id="0" name="图片 27658" descr="image103"/>
                      <p:cNvPicPr>
                        <a:picLocks noChangeAspect="1"/>
                      </p:cNvPicPr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273101" y="5365501"/>
                        <a:ext cx="1549400" cy="37782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图文框 6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2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2032489" y="272261"/>
            <a:ext cx="751143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 smtClean="0">
                <a:solidFill>
                  <a:srgbClr val="0000CC"/>
                </a:solidFill>
              </a:rPr>
              <a:t>例</a:t>
            </a:r>
            <a:r>
              <a:rPr lang="en-US" altLang="zh-CN" sz="2600" b="1" dirty="0" smtClean="0">
                <a:solidFill>
                  <a:srgbClr val="0000CC"/>
                </a:solidFill>
              </a:rPr>
              <a:t>5</a:t>
            </a:r>
            <a:endParaRPr lang="zh-CN" altLang="en-US" sz="2600" b="1" dirty="0">
              <a:solidFill>
                <a:srgbClr val="0000CC"/>
              </a:solidFill>
            </a:endParaRPr>
          </a:p>
        </p:txBody>
      </p:sp>
      <p:grpSp>
        <p:nvGrpSpPr>
          <p:cNvPr id="2" name="组合 60"/>
          <p:cNvGrpSpPr/>
          <p:nvPr/>
        </p:nvGrpSpPr>
        <p:grpSpPr>
          <a:xfrm>
            <a:off x="2639616" y="260648"/>
            <a:ext cx="7560840" cy="503103"/>
            <a:chOff x="1115616" y="260648"/>
            <a:chExt cx="7200800" cy="503103"/>
          </a:xfrm>
        </p:grpSpPr>
        <p:sp>
          <p:nvSpPr>
            <p:cNvPr id="17" name="TextBox 16"/>
            <p:cNvSpPr txBox="1"/>
            <p:nvPr/>
          </p:nvSpPr>
          <p:spPr>
            <a:xfrm>
              <a:off x="1115616" y="272261"/>
              <a:ext cx="7200800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600" b="1" dirty="0"/>
                <a:t>设</a:t>
              </a:r>
              <a:r>
                <a:rPr lang="en-US" altLang="zh-CN" sz="2600" b="1" dirty="0"/>
                <a:t> </a:t>
              </a:r>
              <a:r>
                <a:rPr lang="en-US" altLang="zh-CN" sz="2600" b="1" dirty="0" smtClean="0"/>
                <a:t>                    </a:t>
              </a:r>
              <a:r>
                <a:rPr lang="zh-CN" altLang="en-US" sz="2600" b="1" dirty="0" smtClean="0"/>
                <a:t>线性</a:t>
              </a:r>
              <a:r>
                <a:rPr lang="zh-CN" altLang="zh-CN" sz="2600" b="1" dirty="0" smtClean="0"/>
                <a:t>无关</a:t>
              </a:r>
              <a:r>
                <a:rPr lang="zh-CN" altLang="zh-CN" sz="2600" b="1" dirty="0"/>
                <a:t>，</a:t>
              </a:r>
              <a:r>
                <a:rPr lang="zh-CN" altLang="zh-CN" sz="2600" b="1" dirty="0" smtClean="0"/>
                <a:t>问</a:t>
              </a:r>
              <a:r>
                <a:rPr lang="en-US" altLang="zh-CN" sz="2600" b="1" i="1" dirty="0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</a:t>
              </a:r>
              <a:r>
                <a:rPr lang="en-US" altLang="zh-CN" sz="2600" b="1" dirty="0" err="1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</a:t>
              </a:r>
              <a:r>
                <a:rPr lang="en-US" altLang="zh-CN" sz="2600" b="1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lang="en-US" altLang="zh-CN" sz="2600" b="1" dirty="0" smtClean="0"/>
                <a:t> </a:t>
              </a:r>
              <a:r>
                <a:rPr lang="zh-CN" altLang="zh-CN" sz="2600" b="1" dirty="0" smtClean="0"/>
                <a:t>满足</a:t>
              </a:r>
              <a:r>
                <a:rPr lang="zh-CN" altLang="zh-CN" sz="2600" b="1" dirty="0"/>
                <a:t>什么条件时</a:t>
              </a:r>
              <a:r>
                <a:rPr lang="zh-CN" altLang="zh-CN" sz="2600" b="1" dirty="0" smtClean="0"/>
                <a:t>，</a:t>
              </a:r>
              <a:endParaRPr lang="zh-CN" altLang="en-US" sz="2600" b="1" dirty="0"/>
            </a:p>
          </p:txBody>
        </p:sp>
        <p:graphicFrame>
          <p:nvGraphicFramePr>
            <p:cNvPr id="87" name="对象 86"/>
            <p:cNvGraphicFramePr>
              <a:graphicFrameLocks noChangeAspect="1"/>
            </p:cNvGraphicFramePr>
            <p:nvPr/>
          </p:nvGraphicFramePr>
          <p:xfrm>
            <a:off x="1553357" y="260648"/>
            <a:ext cx="1506475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73" name="Equation" r:id="rId1" imgW="29565600" imgH="10058400" progId="Equation.DSMT4">
                    <p:embed/>
                  </p:oleObj>
                </mc:Choice>
                <mc:Fallback>
                  <p:oleObj name="Equation" r:id="rId1" imgW="29565600" imgH="10058400" progId="Equation.DSMT4">
                    <p:embed/>
                    <p:pic>
                      <p:nvPicPr>
                        <p:cNvPr id="0" name="图片 28672" descr="image10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1553357" y="260648"/>
                          <a:ext cx="1506475" cy="419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8" name="组合 61"/>
          <p:cNvGrpSpPr/>
          <p:nvPr/>
        </p:nvGrpSpPr>
        <p:grpSpPr>
          <a:xfrm>
            <a:off x="1991544" y="823645"/>
            <a:ext cx="5872895" cy="516170"/>
            <a:chOff x="148449" y="740024"/>
            <a:chExt cx="5872895" cy="516170"/>
          </a:xfrm>
        </p:grpSpPr>
        <p:graphicFrame>
          <p:nvGraphicFramePr>
            <p:cNvPr id="116" name="对象 115"/>
            <p:cNvGraphicFramePr>
              <a:graphicFrameLocks noChangeAspect="1"/>
            </p:cNvGraphicFramePr>
            <p:nvPr/>
          </p:nvGraphicFramePr>
          <p:xfrm>
            <a:off x="1317898" y="764704"/>
            <a:ext cx="1600006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74" name="Equation" r:id="rId3" imgW="29870400" imgH="9753600" progId="Equation.DSMT4">
                    <p:embed/>
                  </p:oleObj>
                </mc:Choice>
                <mc:Fallback>
                  <p:oleObj name="Equation" r:id="rId3" imgW="29870400" imgH="9753600" progId="Equation.DSMT4">
                    <p:embed/>
                    <p:pic>
                      <p:nvPicPr>
                        <p:cNvPr id="0" name="图片 28673" descr="image10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1317898" y="764704"/>
                          <a:ext cx="1600006" cy="419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7" name="对象 116"/>
            <p:cNvGraphicFramePr>
              <a:graphicFrameLocks noChangeAspect="1"/>
            </p:cNvGraphicFramePr>
            <p:nvPr/>
          </p:nvGraphicFramePr>
          <p:xfrm>
            <a:off x="2915816" y="764704"/>
            <a:ext cx="1670913" cy="4320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75" name="Equation" r:id="rId5" imgW="32308800" imgH="10058400" progId="Equation.DSMT4">
                    <p:embed/>
                  </p:oleObj>
                </mc:Choice>
                <mc:Fallback>
                  <p:oleObj name="Equation" r:id="rId5" imgW="32308800" imgH="10058400" progId="Equation.DSMT4">
                    <p:embed/>
                    <p:pic>
                      <p:nvPicPr>
                        <p:cNvPr id="0" name="图片 28674" descr="image10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2915816" y="764704"/>
                          <a:ext cx="1670913" cy="432048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8" name="对象 117"/>
            <p:cNvGraphicFramePr>
              <a:graphicFrameLocks noChangeAspect="1"/>
            </p:cNvGraphicFramePr>
            <p:nvPr/>
          </p:nvGraphicFramePr>
          <p:xfrm>
            <a:off x="4644008" y="740024"/>
            <a:ext cx="1377336" cy="4567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76" name="Equation" r:id="rId7" imgW="23164800" imgH="10058400" progId="Equation.DSMT4">
                    <p:embed/>
                  </p:oleObj>
                </mc:Choice>
                <mc:Fallback>
                  <p:oleObj name="Equation" r:id="rId7" imgW="23164800" imgH="10058400" progId="Equation.DSMT4">
                    <p:embed/>
                    <p:pic>
                      <p:nvPicPr>
                        <p:cNvPr id="0" name="图片 28675" descr="image10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644008" y="740024"/>
                          <a:ext cx="1377336" cy="456728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6" name="TextBox 5"/>
            <p:cNvSpPr txBox="1"/>
            <p:nvPr/>
          </p:nvSpPr>
          <p:spPr>
            <a:xfrm>
              <a:off x="148449" y="764704"/>
              <a:ext cx="1327207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zh-CN" sz="2600" b="1" dirty="0">
                  <a:solidFill>
                    <a:prstClr val="black"/>
                  </a:solidFill>
                </a:rPr>
                <a:t>向量组</a:t>
              </a:r>
              <a:r>
                <a:rPr lang="en-US" altLang="zh-CN" sz="2600" b="1" dirty="0">
                  <a:solidFill>
                    <a:prstClr val="black"/>
                  </a:solidFill>
                </a:rPr>
                <a:t>                  </a:t>
              </a:r>
              <a:endParaRPr lang="zh-CN" altLang="zh-CN" sz="26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36" name="矩形 35"/>
          <p:cNvSpPr/>
          <p:nvPr/>
        </p:nvSpPr>
        <p:spPr>
          <a:xfrm>
            <a:off x="7824192" y="848325"/>
            <a:ext cx="15036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zh-CN" altLang="zh-CN" sz="2600" b="1" dirty="0" smtClean="0">
                <a:solidFill>
                  <a:prstClr val="black"/>
                </a:solidFill>
              </a:rPr>
              <a:t>线性无关</a:t>
            </a:r>
            <a:endParaRPr lang="zh-CN" altLang="zh-CN" sz="2600" b="1" dirty="0">
              <a:solidFill>
                <a:prstClr val="black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2041628" y="1496397"/>
            <a:ext cx="74200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解：</a:t>
            </a:r>
            <a:endParaRPr lang="zh-CN" altLang="en-US" sz="2600" b="1" dirty="0"/>
          </a:p>
        </p:txBody>
      </p:sp>
      <p:grpSp>
        <p:nvGrpSpPr>
          <p:cNvPr id="9" name="组合 62"/>
          <p:cNvGrpSpPr/>
          <p:nvPr/>
        </p:nvGrpSpPr>
        <p:grpSpPr>
          <a:xfrm>
            <a:off x="2567608" y="1484784"/>
            <a:ext cx="5904656" cy="491490"/>
            <a:chOff x="971600" y="1844824"/>
            <a:chExt cx="5904656" cy="491490"/>
          </a:xfrm>
        </p:grpSpPr>
        <p:sp>
          <p:nvSpPr>
            <p:cNvPr id="120" name="TextBox 119"/>
            <p:cNvSpPr txBox="1"/>
            <p:nvPr/>
          </p:nvSpPr>
          <p:spPr>
            <a:xfrm>
              <a:off x="971600" y="1844824"/>
              <a:ext cx="788232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b="1" dirty="0" smtClean="0"/>
                <a:t>设</a:t>
              </a:r>
              <a:endParaRPr lang="zh-CN" altLang="en-US" sz="2600" b="1" dirty="0"/>
            </a:p>
          </p:txBody>
        </p:sp>
        <p:graphicFrame>
          <p:nvGraphicFramePr>
            <p:cNvPr id="121" name="对象 120"/>
            <p:cNvGraphicFramePr>
              <a:graphicFrameLocks noChangeAspect="1"/>
            </p:cNvGraphicFramePr>
            <p:nvPr/>
          </p:nvGraphicFramePr>
          <p:xfrm>
            <a:off x="1408885" y="1913304"/>
            <a:ext cx="5467371" cy="39252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77" name="Equation" r:id="rId9" imgW="134721600" imgH="10058400" progId="Equation.DSMT4">
                    <p:embed/>
                  </p:oleObj>
                </mc:Choice>
                <mc:Fallback>
                  <p:oleObj name="Equation" r:id="rId9" imgW="134721600" imgH="10058400" progId="Equation.DSMT4">
                    <p:embed/>
                    <p:pic>
                      <p:nvPicPr>
                        <p:cNvPr id="0" name="图片 28676" descr="image10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408885" y="1913304"/>
                          <a:ext cx="5467371" cy="392528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22" name="对象 121"/>
          <p:cNvGraphicFramePr>
            <a:graphicFrameLocks noChangeAspect="1"/>
          </p:cNvGraphicFramePr>
          <p:nvPr/>
        </p:nvGraphicFramePr>
        <p:xfrm>
          <a:off x="2021491" y="2420888"/>
          <a:ext cx="1266197" cy="4412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8" name="Equation" r:id="rId11" imgW="37490400" imgH="11582400" progId="Equation.DSMT4">
                  <p:embed/>
                </p:oleObj>
              </mc:Choice>
              <mc:Fallback>
                <p:oleObj name="Equation" r:id="rId11" imgW="37490400" imgH="11582400" progId="Equation.DSMT4">
                  <p:embed/>
                  <p:pic>
                    <p:nvPicPr>
                      <p:cNvPr id="0" name="图片 28677" descr="image109"/>
                      <p:cNvPicPr>
                        <a:picLocks noChangeAspect="1"/>
                      </p:cNvPicPr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021491" y="2420888"/>
                        <a:ext cx="1266197" cy="441251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3318751" y="1961203"/>
          <a:ext cx="3429000" cy="136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9" name="Equation" r:id="rId13" imgW="91440000" imgH="34747200" progId="Equation.DSMT4">
                  <p:embed/>
                </p:oleObj>
              </mc:Choice>
              <mc:Fallback>
                <p:oleObj name="Equation" r:id="rId13" imgW="91440000" imgH="34747200" progId="Equation.DSMT4">
                  <p:embed/>
                  <p:pic>
                    <p:nvPicPr>
                      <p:cNvPr id="0" name="图片 28678" descr="image110"/>
                      <p:cNvPicPr>
                        <a:picLocks noChangeAspect="1"/>
                      </p:cNvPicPr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318751" y="1961203"/>
                        <a:ext cx="3429000" cy="136842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2176463" y="3529906"/>
          <a:ext cx="1019175" cy="382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0" name="Equation" r:id="rId15" imgW="30175200" imgH="10058400" progId="Equation.DSMT4">
                  <p:embed/>
                </p:oleObj>
              </mc:Choice>
              <mc:Fallback>
                <p:oleObj name="Equation" r:id="rId15" imgW="30175200" imgH="10058400" progId="Equation.DSMT4">
                  <p:embed/>
                  <p:pic>
                    <p:nvPicPr>
                      <p:cNvPr id="0" name="图片 28679" descr="image111"/>
                      <p:cNvPicPr>
                        <a:picLocks noChangeAspect="1"/>
                      </p:cNvPicPr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176463" y="3529906"/>
                        <a:ext cx="1019175" cy="382587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233700" y="3505090"/>
            <a:ext cx="381642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线性无关的充要条件是</a:t>
            </a:r>
            <a:endParaRPr lang="zh-CN" altLang="en-US" sz="2600" b="1" dirty="0"/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3460750" y="3998913"/>
          <a:ext cx="3143250" cy="1368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1" name="Equation" r:id="rId17" imgW="83820000" imgH="34747200" progId="Equation.DSMT4">
                  <p:embed/>
                </p:oleObj>
              </mc:Choice>
              <mc:Fallback>
                <p:oleObj name="Equation" r:id="rId17" imgW="83820000" imgH="34747200" progId="Equation.DSMT4">
                  <p:embed/>
                  <p:pic>
                    <p:nvPicPr>
                      <p:cNvPr id="0" name="图片 28680" descr="image112"/>
                      <p:cNvPicPr>
                        <a:picLocks noChangeAspect="1"/>
                      </p:cNvPicPr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460750" y="3998913"/>
                        <a:ext cx="3143250" cy="136842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2" name="TextBox 51"/>
          <p:cNvSpPr txBox="1"/>
          <p:nvPr/>
        </p:nvSpPr>
        <p:spPr>
          <a:xfrm>
            <a:off x="7066565" y="4437112"/>
            <a:ext cx="1908212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即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km</a:t>
            </a:r>
            <a:r>
              <a:rPr lang="en-US" altLang="zh-CN" sz="2600" b="1" dirty="0" smtClean="0">
                <a:sym typeface="Symbol" panose="05050102010706020507"/>
              </a:rPr>
              <a:t>1</a:t>
            </a:r>
            <a:endParaRPr lang="zh-CN" altLang="en-US" sz="2600" b="1" dirty="0"/>
          </a:p>
        </p:txBody>
      </p:sp>
      <p:sp>
        <p:nvSpPr>
          <p:cNvPr id="10" name="图文框 9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6" grpId="0"/>
      <p:bldP spid="119" grpId="0"/>
      <p:bldP spid="4" grpId="0"/>
      <p:bldP spid="5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07591" y="632301"/>
            <a:ext cx="696595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2600" b="1" dirty="0" smtClean="0">
                <a:solidFill>
                  <a:srgbClr val="0000CC"/>
                </a:solidFill>
              </a:rPr>
              <a:t>例</a:t>
            </a:r>
            <a:r>
              <a:rPr lang="en-US" altLang="zh-CN" sz="2600" b="1" dirty="0" smtClean="0">
                <a:solidFill>
                  <a:srgbClr val="0000CC"/>
                </a:solidFill>
              </a:rPr>
              <a:t>6</a:t>
            </a:r>
            <a:endParaRPr lang="zh-CN" altLang="en-US" sz="2600" b="1" dirty="0">
              <a:solidFill>
                <a:srgbClr val="0000CC"/>
              </a:solidFill>
            </a:endParaRPr>
          </a:p>
        </p:txBody>
      </p:sp>
      <p:grpSp>
        <p:nvGrpSpPr>
          <p:cNvPr id="2" name="组合 73"/>
          <p:cNvGrpSpPr/>
          <p:nvPr/>
        </p:nvGrpSpPr>
        <p:grpSpPr>
          <a:xfrm>
            <a:off x="2495600" y="632301"/>
            <a:ext cx="7704856" cy="891540"/>
            <a:chOff x="893438" y="506374"/>
            <a:chExt cx="7278962" cy="891540"/>
          </a:xfrm>
        </p:grpSpPr>
        <p:sp>
          <p:nvSpPr>
            <p:cNvPr id="7" name="TextBox 6"/>
            <p:cNvSpPr txBox="1"/>
            <p:nvPr/>
          </p:nvSpPr>
          <p:spPr>
            <a:xfrm>
              <a:off x="893438" y="506374"/>
              <a:ext cx="7278962" cy="8915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600" b="1" dirty="0" smtClean="0"/>
                <a:t>设</a:t>
              </a:r>
              <a:r>
                <a:rPr lang="en-US" altLang="zh-CN" sz="2600" b="1" dirty="0" smtClean="0"/>
                <a:t>    </a:t>
              </a:r>
              <a:r>
                <a:rPr lang="zh-CN" altLang="zh-CN" sz="2600" b="1" dirty="0" smtClean="0"/>
                <a:t>为</a:t>
              </a:r>
              <a:r>
                <a:rPr lang="en-US" altLang="zh-CN" sz="2600" b="1" dirty="0" smtClean="0"/>
                <a:t>    </a:t>
              </a:r>
              <a:r>
                <a:rPr lang="zh-CN" altLang="zh-CN" sz="2600" b="1" dirty="0" smtClean="0"/>
                <a:t>阶</a:t>
              </a:r>
              <a:r>
                <a:rPr lang="zh-CN" altLang="zh-CN" sz="2600" b="1" dirty="0"/>
                <a:t>方阵，</a:t>
              </a:r>
              <a:r>
                <a:rPr lang="en-US" altLang="zh-CN" sz="2600" b="1" dirty="0"/>
                <a:t> </a:t>
              </a:r>
              <a:r>
                <a:rPr lang="en-US" altLang="zh-CN" sz="2600" b="1" dirty="0" smtClean="0"/>
                <a:t>    </a:t>
              </a:r>
              <a:r>
                <a:rPr lang="zh-CN" altLang="zh-CN" sz="2600" b="1" dirty="0" smtClean="0"/>
                <a:t>为</a:t>
              </a:r>
              <a:r>
                <a:rPr lang="en-US" altLang="zh-CN" sz="2600" b="1" dirty="0" smtClean="0"/>
                <a:t>     </a:t>
              </a:r>
              <a:r>
                <a:rPr lang="zh-CN" altLang="zh-CN" sz="2600" b="1" dirty="0" smtClean="0"/>
                <a:t>维</a:t>
              </a:r>
              <a:r>
                <a:rPr lang="zh-CN" altLang="zh-CN" sz="2600" b="1" dirty="0"/>
                <a:t>列向量，若</a:t>
              </a:r>
              <a:r>
                <a:rPr lang="en-US" altLang="zh-CN" sz="2600" b="1" dirty="0"/>
                <a:t> </a:t>
              </a:r>
              <a:r>
                <a:rPr lang="en-US" altLang="zh-CN" sz="2600" b="1" dirty="0" smtClean="0"/>
                <a:t>                ,</a:t>
              </a:r>
              <a:endParaRPr lang="zh-CN" altLang="zh-CN" sz="2600" b="1" dirty="0"/>
            </a:p>
            <a:p>
              <a:r>
                <a:rPr lang="en-US" altLang="zh-CN" sz="2600" b="1" dirty="0" smtClean="0"/>
                <a:t>   </a:t>
              </a:r>
              <a:endParaRPr lang="zh-CN" altLang="en-US" sz="2600" b="1" dirty="0"/>
            </a:p>
          </p:txBody>
        </p:sp>
        <p:graphicFrame>
          <p:nvGraphicFramePr>
            <p:cNvPr id="9" name="对象 8"/>
            <p:cNvGraphicFramePr>
              <a:graphicFrameLocks noChangeAspect="1"/>
            </p:cNvGraphicFramePr>
            <p:nvPr/>
          </p:nvGraphicFramePr>
          <p:xfrm>
            <a:off x="1331640" y="582352"/>
            <a:ext cx="2794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1" name="Equation" r:id="rId1" imgW="6705600" imgH="6705600" progId="Equation.DSMT4">
                    <p:embed/>
                  </p:oleObj>
                </mc:Choice>
                <mc:Fallback>
                  <p:oleObj name="Equation" r:id="rId1" imgW="6705600" imgH="6705600" progId="Equation.DSMT4">
                    <p:embed/>
                    <p:pic>
                      <p:nvPicPr>
                        <p:cNvPr id="0" name="图片 30720" descr="image123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1331640" y="582352"/>
                          <a:ext cx="279400" cy="2794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对象 9"/>
            <p:cNvGraphicFramePr>
              <a:graphicFrameLocks noChangeAspect="1"/>
            </p:cNvGraphicFramePr>
            <p:nvPr/>
          </p:nvGraphicFramePr>
          <p:xfrm>
            <a:off x="1913853" y="650390"/>
            <a:ext cx="215900" cy="228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2" name="Equation" r:id="rId3" imgW="5181600" imgH="5486400" progId="Equation.DSMT4">
                    <p:embed/>
                  </p:oleObj>
                </mc:Choice>
                <mc:Fallback>
                  <p:oleObj name="Equation" r:id="rId3" imgW="5181600" imgH="5486400" progId="Equation.DSMT4">
                    <p:embed/>
                    <p:pic>
                      <p:nvPicPr>
                        <p:cNvPr id="0" name="图片 30721" descr="image12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1913853" y="650390"/>
                          <a:ext cx="215900" cy="2286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对象 10"/>
            <p:cNvGraphicFramePr>
              <a:graphicFrameLocks noChangeAspect="1"/>
            </p:cNvGraphicFramePr>
            <p:nvPr/>
          </p:nvGraphicFramePr>
          <p:xfrm>
            <a:off x="3629742" y="650390"/>
            <a:ext cx="254000" cy="228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3" name="Equation" r:id="rId5" imgW="6096000" imgH="5486400" progId="Equation.DSMT4">
                    <p:embed/>
                  </p:oleObj>
                </mc:Choice>
                <mc:Fallback>
                  <p:oleObj name="Equation" r:id="rId5" imgW="6096000" imgH="5486400" progId="Equation.DSMT4">
                    <p:embed/>
                    <p:pic>
                      <p:nvPicPr>
                        <p:cNvPr id="0" name="图片 30722" descr="image12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629742" y="650390"/>
                          <a:ext cx="254000" cy="2286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对象 11"/>
            <p:cNvGraphicFramePr>
              <a:graphicFrameLocks noChangeAspect="1"/>
            </p:cNvGraphicFramePr>
            <p:nvPr/>
          </p:nvGraphicFramePr>
          <p:xfrm>
            <a:off x="4226794" y="637814"/>
            <a:ext cx="215900" cy="228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4" name="Equation" r:id="rId7" imgW="5181600" imgH="5486400" progId="Equation.DSMT4">
                    <p:embed/>
                  </p:oleObj>
                </mc:Choice>
                <mc:Fallback>
                  <p:oleObj name="Equation" r:id="rId7" imgW="5181600" imgH="5486400" progId="Equation.DSMT4">
                    <p:embed/>
                    <p:pic>
                      <p:nvPicPr>
                        <p:cNvPr id="0" name="图片 30723" descr="image12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4226794" y="637814"/>
                          <a:ext cx="215900" cy="2286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/>
            <p:cNvGraphicFramePr>
              <a:graphicFrameLocks noChangeAspect="1"/>
            </p:cNvGraphicFramePr>
            <p:nvPr/>
          </p:nvGraphicFramePr>
          <p:xfrm>
            <a:off x="6471708" y="506374"/>
            <a:ext cx="1130300" cy="368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5" name="Equation" r:id="rId9" imgW="27127200" imgH="8839200" progId="Equation.DSMT4">
                    <p:embed/>
                  </p:oleObj>
                </mc:Choice>
                <mc:Fallback>
                  <p:oleObj name="Equation" r:id="rId9" imgW="27127200" imgH="8839200" progId="Equation.DSMT4">
                    <p:embed/>
                    <p:pic>
                      <p:nvPicPr>
                        <p:cNvPr id="0" name="图片 30724" descr="image12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6471708" y="506374"/>
                          <a:ext cx="1130300" cy="3683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3" name="组合 52"/>
          <p:cNvGrpSpPr/>
          <p:nvPr/>
        </p:nvGrpSpPr>
        <p:grpSpPr>
          <a:xfrm>
            <a:off x="1523710" y="1187227"/>
            <a:ext cx="7701271" cy="491490"/>
            <a:chOff x="39080" y="753091"/>
            <a:chExt cx="7701271" cy="491490"/>
          </a:xfrm>
        </p:grpSpPr>
        <p:sp>
          <p:nvSpPr>
            <p:cNvPr id="27" name="矩形 26"/>
            <p:cNvSpPr/>
            <p:nvPr/>
          </p:nvSpPr>
          <p:spPr>
            <a:xfrm>
              <a:off x="39080" y="753091"/>
              <a:ext cx="7701271" cy="4914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zh-CN" sz="2600" b="1" dirty="0">
                  <a:solidFill>
                    <a:prstClr val="black"/>
                  </a:solidFill>
                </a:rPr>
                <a:t>而</a:t>
              </a:r>
              <a:r>
                <a:rPr lang="en-US" altLang="zh-CN" sz="2600" b="1" dirty="0">
                  <a:solidFill>
                    <a:prstClr val="black"/>
                  </a:solidFill>
                </a:rPr>
                <a:t>                </a:t>
              </a:r>
              <a:r>
                <a:rPr lang="zh-CN" altLang="zh-CN" sz="2600" b="1" dirty="0" smtClean="0">
                  <a:solidFill>
                    <a:prstClr val="black"/>
                  </a:solidFill>
                </a:rPr>
                <a:t>，</a:t>
              </a:r>
              <a:r>
                <a:rPr lang="zh-CN" altLang="zh-CN" sz="2600" b="1" dirty="0">
                  <a:solidFill>
                    <a:prstClr val="black"/>
                  </a:solidFill>
                </a:rPr>
                <a:t>则</a:t>
              </a:r>
              <a:r>
                <a:rPr lang="en-US" altLang="zh-CN" sz="2600" b="1" dirty="0">
                  <a:solidFill>
                    <a:prstClr val="black"/>
                  </a:solidFill>
                </a:rPr>
                <a:t>                          </a:t>
              </a:r>
              <a:r>
                <a:rPr lang="zh-CN" altLang="zh-CN" sz="2600" b="1" dirty="0" smtClean="0">
                  <a:solidFill>
                    <a:prstClr val="black"/>
                  </a:solidFill>
                </a:rPr>
                <a:t>一定</a:t>
              </a:r>
              <a:r>
                <a:rPr lang="zh-CN" altLang="zh-CN" sz="2600" b="1" dirty="0">
                  <a:solidFill>
                    <a:prstClr val="black"/>
                  </a:solidFill>
                </a:rPr>
                <a:t>线性无关。</a:t>
              </a:r>
              <a:endParaRPr lang="zh-CN" altLang="en-US" dirty="0"/>
            </a:p>
          </p:txBody>
        </p:sp>
        <p:graphicFrame>
          <p:nvGraphicFramePr>
            <p:cNvPr id="113" name="对象 112"/>
            <p:cNvGraphicFramePr>
              <a:graphicFrameLocks noChangeAspect="1"/>
            </p:cNvGraphicFramePr>
            <p:nvPr/>
          </p:nvGraphicFramePr>
          <p:xfrm>
            <a:off x="502196" y="764704"/>
            <a:ext cx="1333500" cy="368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6" name="Equation" r:id="rId11" imgW="32004000" imgH="8839200" progId="Equation.DSMT4">
                    <p:embed/>
                  </p:oleObj>
                </mc:Choice>
                <mc:Fallback>
                  <p:oleObj name="Equation" r:id="rId11" imgW="32004000" imgH="8839200" progId="Equation.DSMT4">
                    <p:embed/>
                    <p:pic>
                      <p:nvPicPr>
                        <p:cNvPr id="0" name="图片 30725" descr="image12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02196" y="764704"/>
                          <a:ext cx="1333500" cy="3683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4" name="对象 113"/>
            <p:cNvGraphicFramePr>
              <a:graphicFrameLocks noChangeAspect="1"/>
            </p:cNvGraphicFramePr>
            <p:nvPr/>
          </p:nvGraphicFramePr>
          <p:xfrm>
            <a:off x="2739132" y="753091"/>
            <a:ext cx="2120900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7" name="Equation" r:id="rId13" imgW="50901600" imgH="10058400" progId="Equation.DSMT4">
                    <p:embed/>
                  </p:oleObj>
                </mc:Choice>
                <mc:Fallback>
                  <p:oleObj name="Equation" r:id="rId13" imgW="50901600" imgH="10058400" progId="Equation.DSMT4">
                    <p:embed/>
                    <p:pic>
                      <p:nvPicPr>
                        <p:cNvPr id="0" name="图片 30726" descr="image12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2739132" y="753091"/>
                          <a:ext cx="2120900" cy="419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5" name="矩形 44"/>
          <p:cNvSpPr/>
          <p:nvPr/>
        </p:nvSpPr>
        <p:spPr>
          <a:xfrm>
            <a:off x="8586292" y="1196752"/>
            <a:ext cx="139319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zh-CN" sz="2600" b="1" dirty="0">
                <a:solidFill>
                  <a:prstClr val="black"/>
                </a:solidFill>
              </a:rPr>
              <a:t>(</a:t>
            </a:r>
            <a:r>
              <a:rPr lang="zh-CN" altLang="zh-CN" sz="2600" b="1" dirty="0">
                <a:solidFill>
                  <a:srgbClr val="FF0000"/>
                </a:solidFill>
              </a:rPr>
              <a:t>定义法</a:t>
            </a:r>
            <a:r>
              <a:rPr lang="en-US" altLang="zh-CN" sz="2600" b="1" dirty="0">
                <a:solidFill>
                  <a:prstClr val="black"/>
                </a:solidFill>
              </a:rPr>
              <a:t>)</a:t>
            </a:r>
            <a:endParaRPr lang="zh-CN" altLang="zh-CN" sz="2600" b="1" dirty="0">
              <a:solidFill>
                <a:prstClr val="black"/>
              </a:solidFill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1787302" y="1589993"/>
            <a:ext cx="924322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证明：</a:t>
            </a:r>
            <a:endParaRPr lang="zh-CN" altLang="en-US" sz="2600" b="1" dirty="0"/>
          </a:p>
        </p:txBody>
      </p:sp>
      <p:graphicFrame>
        <p:nvGraphicFramePr>
          <p:cNvPr id="116" name="对象 115"/>
          <p:cNvGraphicFramePr>
            <a:graphicFrameLocks noChangeAspect="1"/>
          </p:cNvGraphicFramePr>
          <p:nvPr/>
        </p:nvGraphicFramePr>
        <p:xfrm>
          <a:off x="2668277" y="2170156"/>
          <a:ext cx="28956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8" name="Equation" r:id="rId15" imgW="69494400" imgH="10058400" progId="Equation.DSMT4">
                  <p:embed/>
                </p:oleObj>
              </mc:Choice>
              <mc:Fallback>
                <p:oleObj name="Equation" r:id="rId15" imgW="69494400" imgH="10058400" progId="Equation.DSMT4">
                  <p:embed/>
                  <p:pic>
                    <p:nvPicPr>
                      <p:cNvPr id="0" name="图片 30727" descr="image130"/>
                      <p:cNvPicPr>
                        <a:picLocks noChangeAspect="1"/>
                      </p:cNvPicPr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668277" y="2170156"/>
                        <a:ext cx="2895600" cy="419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7" name="TextBox 116"/>
          <p:cNvSpPr txBox="1"/>
          <p:nvPr/>
        </p:nvSpPr>
        <p:spPr>
          <a:xfrm>
            <a:off x="2675620" y="1568405"/>
            <a:ext cx="684076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/>
              <a:t>设</a:t>
            </a:r>
            <a:endParaRPr lang="zh-CN" altLang="en-US" sz="2600" b="1" dirty="0"/>
          </a:p>
        </p:txBody>
      </p:sp>
      <p:graphicFrame>
        <p:nvGraphicFramePr>
          <p:cNvPr id="123" name="对象 122"/>
          <p:cNvGraphicFramePr>
            <a:graphicFrameLocks noChangeAspect="1"/>
          </p:cNvGraphicFramePr>
          <p:nvPr/>
        </p:nvGraphicFramePr>
        <p:xfrm>
          <a:off x="2783632" y="2990302"/>
          <a:ext cx="2431067" cy="5943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9" name="Equation" r:id="rId17" imgW="53644800" imgH="13106400" progId="Equation.DSMT4">
                  <p:embed/>
                </p:oleObj>
              </mc:Choice>
              <mc:Fallback>
                <p:oleObj name="Equation" r:id="rId17" imgW="53644800" imgH="13106400" progId="Equation.DSMT4">
                  <p:embed/>
                  <p:pic>
                    <p:nvPicPr>
                      <p:cNvPr id="0" name="图片 30728" descr="image131"/>
                      <p:cNvPicPr>
                        <a:picLocks noChangeAspect="1"/>
                      </p:cNvPicPr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783632" y="2990302"/>
                        <a:ext cx="2431067" cy="594327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组合 59"/>
          <p:cNvGrpSpPr/>
          <p:nvPr/>
        </p:nvGrpSpPr>
        <p:grpSpPr>
          <a:xfrm>
            <a:off x="1775520" y="3584630"/>
            <a:ext cx="2154773" cy="491490"/>
            <a:chOff x="251520" y="3140969"/>
            <a:chExt cx="2154773" cy="491490"/>
          </a:xfrm>
        </p:grpSpPr>
        <p:sp>
          <p:nvSpPr>
            <p:cNvPr id="124" name="TextBox 123"/>
            <p:cNvSpPr txBox="1"/>
            <p:nvPr/>
          </p:nvSpPr>
          <p:spPr>
            <a:xfrm>
              <a:off x="251520" y="3140969"/>
              <a:ext cx="864096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b="1" dirty="0" smtClean="0"/>
                <a:t>由于</a:t>
              </a:r>
              <a:endParaRPr lang="zh-CN" altLang="en-US" sz="2600" b="1" dirty="0"/>
            </a:p>
          </p:txBody>
        </p:sp>
        <p:graphicFrame>
          <p:nvGraphicFramePr>
            <p:cNvPr id="125" name="对象 124"/>
            <p:cNvGraphicFramePr>
              <a:graphicFrameLocks noChangeAspect="1"/>
            </p:cNvGraphicFramePr>
            <p:nvPr/>
          </p:nvGraphicFramePr>
          <p:xfrm>
            <a:off x="1072793" y="3186153"/>
            <a:ext cx="1333500" cy="368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30" name="Equation" r:id="rId19" imgW="32004000" imgH="8839200" progId="Equation.DSMT4">
                    <p:embed/>
                  </p:oleObj>
                </mc:Choice>
                <mc:Fallback>
                  <p:oleObj name="Equation" r:id="rId19" imgW="32004000" imgH="8839200" progId="Equation.DSMT4">
                    <p:embed/>
                    <p:pic>
                      <p:nvPicPr>
                        <p:cNvPr id="0" name="图片 30729" descr="image132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1072793" y="3186153"/>
                          <a:ext cx="1333500" cy="3683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" name="组合 60"/>
          <p:cNvGrpSpPr/>
          <p:nvPr/>
        </p:nvGrpSpPr>
        <p:grpSpPr>
          <a:xfrm>
            <a:off x="4146405" y="3584630"/>
            <a:ext cx="1737790" cy="492443"/>
            <a:chOff x="2622405" y="3140969"/>
            <a:chExt cx="1737790" cy="492443"/>
          </a:xfrm>
        </p:grpSpPr>
        <p:sp>
          <p:nvSpPr>
            <p:cNvPr id="126" name="TextBox 125"/>
            <p:cNvSpPr txBox="1"/>
            <p:nvPr/>
          </p:nvSpPr>
          <p:spPr>
            <a:xfrm>
              <a:off x="2622405" y="3140969"/>
              <a:ext cx="980844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b="1" dirty="0" smtClean="0"/>
                <a:t>因此</a:t>
              </a:r>
              <a:endParaRPr lang="zh-CN" altLang="en-US" sz="2600" b="1" dirty="0"/>
            </a:p>
          </p:txBody>
        </p:sp>
        <p:graphicFrame>
          <p:nvGraphicFramePr>
            <p:cNvPr id="127" name="对象 126"/>
            <p:cNvGraphicFramePr>
              <a:graphicFrameLocks noChangeAspect="1"/>
            </p:cNvGraphicFramePr>
            <p:nvPr/>
          </p:nvGraphicFramePr>
          <p:xfrm>
            <a:off x="3521995" y="3214312"/>
            <a:ext cx="838200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31" name="Equation" r:id="rId21" imgW="20116800" imgH="10058400" progId="Equation.DSMT4">
                    <p:embed/>
                  </p:oleObj>
                </mc:Choice>
                <mc:Fallback>
                  <p:oleObj name="Equation" r:id="rId21" imgW="20116800" imgH="10058400" progId="Equation.DSMT4">
                    <p:embed/>
                    <p:pic>
                      <p:nvPicPr>
                        <p:cNvPr id="0" name="图片 30730" descr="image133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521995" y="3214312"/>
                          <a:ext cx="838200" cy="419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28" name="TextBox 127"/>
          <p:cNvSpPr txBox="1"/>
          <p:nvPr/>
        </p:nvSpPr>
        <p:spPr>
          <a:xfrm>
            <a:off x="6026585" y="3584629"/>
            <a:ext cx="229985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代入（</a:t>
            </a:r>
            <a:r>
              <a:rPr lang="en-US" altLang="zh-CN" sz="2600" b="1" dirty="0" smtClean="0"/>
              <a:t>1</a:t>
            </a:r>
            <a:r>
              <a:rPr lang="zh-CN" altLang="en-US" sz="2600" b="1" dirty="0" smtClean="0"/>
              <a:t>）得</a:t>
            </a:r>
            <a:endParaRPr lang="zh-CN" altLang="en-US" sz="2600" b="1" dirty="0"/>
          </a:p>
        </p:txBody>
      </p:sp>
      <p:graphicFrame>
        <p:nvGraphicFramePr>
          <p:cNvPr id="129" name="对象 128"/>
          <p:cNvGraphicFramePr>
            <a:graphicFrameLocks noChangeAspect="1"/>
          </p:cNvGraphicFramePr>
          <p:nvPr/>
        </p:nvGraphicFramePr>
        <p:xfrm>
          <a:off x="2711624" y="4102409"/>
          <a:ext cx="3949700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2" name="Equation" r:id="rId23" imgW="94792800" imgH="13106400" progId="Equation.DSMT4">
                  <p:embed/>
                </p:oleObj>
              </mc:Choice>
              <mc:Fallback>
                <p:oleObj name="Equation" r:id="rId23" imgW="94792800" imgH="13106400" progId="Equation.DSMT4">
                  <p:embed/>
                  <p:pic>
                    <p:nvPicPr>
                      <p:cNvPr id="0" name="图片 30731" descr="image134"/>
                      <p:cNvPicPr>
                        <a:picLocks noChangeAspect="1"/>
                      </p:cNvPicPr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2711624" y="4102409"/>
                        <a:ext cx="3949700" cy="546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0" name="TextBox 129"/>
          <p:cNvSpPr txBox="1"/>
          <p:nvPr/>
        </p:nvSpPr>
        <p:spPr>
          <a:xfrm>
            <a:off x="6744072" y="4100298"/>
            <a:ext cx="1152128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（</a:t>
            </a:r>
            <a:r>
              <a:rPr lang="en-US" altLang="zh-CN" sz="2600" b="1" dirty="0" smtClean="0"/>
              <a:t>2</a:t>
            </a:r>
            <a:r>
              <a:rPr lang="zh-CN" altLang="en-US" sz="2600" b="1" dirty="0"/>
              <a:t>）</a:t>
            </a:r>
            <a:endParaRPr lang="zh-CN" altLang="en-US" sz="2600" b="1" dirty="0"/>
          </a:p>
        </p:txBody>
      </p:sp>
      <p:sp>
        <p:nvSpPr>
          <p:cNvPr id="132" name="TextBox 131"/>
          <p:cNvSpPr txBox="1"/>
          <p:nvPr/>
        </p:nvSpPr>
        <p:spPr>
          <a:xfrm>
            <a:off x="1847528" y="5108410"/>
            <a:ext cx="2688833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继续下去，可得</a:t>
            </a:r>
            <a:endParaRPr lang="zh-CN" altLang="en-US" sz="2600" b="1" dirty="0"/>
          </a:p>
        </p:txBody>
      </p:sp>
      <p:graphicFrame>
        <p:nvGraphicFramePr>
          <p:cNvPr id="134" name="对象 133"/>
          <p:cNvGraphicFramePr>
            <a:graphicFrameLocks noChangeAspect="1"/>
          </p:cNvGraphicFramePr>
          <p:nvPr/>
        </p:nvGraphicFramePr>
        <p:xfrm>
          <a:off x="4398472" y="5108410"/>
          <a:ext cx="26670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3" name="Equation" r:id="rId25" imgW="64008000" imgH="10058400" progId="Equation.DSMT4">
                  <p:embed/>
                </p:oleObj>
              </mc:Choice>
              <mc:Fallback>
                <p:oleObj name="Equation" r:id="rId25" imgW="64008000" imgH="10058400" progId="Equation.DSMT4">
                  <p:embed/>
                  <p:pic>
                    <p:nvPicPr>
                      <p:cNvPr id="0" name="图片 30732" descr="image135"/>
                      <p:cNvPicPr>
                        <a:picLocks noChangeAspect="1"/>
                      </p:cNvPicPr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398472" y="5108410"/>
                        <a:ext cx="2667000" cy="419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4" name="组合 62"/>
          <p:cNvGrpSpPr/>
          <p:nvPr/>
        </p:nvGrpSpPr>
        <p:grpSpPr>
          <a:xfrm>
            <a:off x="2711624" y="5600853"/>
            <a:ext cx="4264368" cy="491490"/>
            <a:chOff x="1187624" y="5157192"/>
            <a:chExt cx="4264368" cy="491490"/>
          </a:xfrm>
        </p:grpSpPr>
        <p:graphicFrame>
          <p:nvGraphicFramePr>
            <p:cNvPr id="135" name="对象 134"/>
            <p:cNvGraphicFramePr>
              <a:graphicFrameLocks noChangeAspect="1"/>
            </p:cNvGraphicFramePr>
            <p:nvPr/>
          </p:nvGraphicFramePr>
          <p:xfrm>
            <a:off x="1187624" y="5178475"/>
            <a:ext cx="2387600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34" name="Equation" r:id="rId27" imgW="57302400" imgH="10058400" progId="Equation.DSMT4">
                    <p:embed/>
                  </p:oleObj>
                </mc:Choice>
                <mc:Fallback>
                  <p:oleObj name="Equation" r:id="rId27" imgW="57302400" imgH="10058400" progId="Equation.DSMT4">
                    <p:embed/>
                    <p:pic>
                      <p:nvPicPr>
                        <p:cNvPr id="0" name="图片 30733" descr="image13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8"/>
                        <a:stretch>
                          <a:fillRect/>
                        </a:stretch>
                      </p:blipFill>
                      <p:spPr>
                        <a:xfrm>
                          <a:off x="1187624" y="5178475"/>
                          <a:ext cx="2387600" cy="419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36" name="TextBox 135"/>
            <p:cNvSpPr txBox="1"/>
            <p:nvPr/>
          </p:nvSpPr>
          <p:spPr>
            <a:xfrm>
              <a:off x="3723800" y="5157192"/>
              <a:ext cx="1728192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b="1" dirty="0" smtClean="0"/>
                <a:t>线性无关</a:t>
              </a:r>
              <a:r>
                <a:rPr lang="en-US" altLang="zh-CN" sz="2600" b="1" dirty="0" smtClean="0"/>
                <a:t>.</a:t>
              </a:r>
              <a:endParaRPr lang="zh-CN" altLang="en-US" sz="2600" b="1" dirty="0"/>
            </a:p>
          </p:txBody>
        </p:sp>
      </p:grpSp>
      <p:grpSp>
        <p:nvGrpSpPr>
          <p:cNvPr id="15" name="组合 58"/>
          <p:cNvGrpSpPr/>
          <p:nvPr/>
        </p:nvGrpSpPr>
        <p:grpSpPr>
          <a:xfrm>
            <a:off x="1764965" y="2576517"/>
            <a:ext cx="7549008" cy="505182"/>
            <a:chOff x="240965" y="2132856"/>
            <a:chExt cx="7549008" cy="505182"/>
          </a:xfrm>
        </p:grpSpPr>
        <p:grpSp>
          <p:nvGrpSpPr>
            <p:cNvPr id="16" name="组合 55"/>
            <p:cNvGrpSpPr/>
            <p:nvPr/>
          </p:nvGrpSpPr>
          <p:grpSpPr>
            <a:xfrm>
              <a:off x="240965" y="2132856"/>
              <a:ext cx="5267139" cy="504229"/>
              <a:chOff x="240965" y="2132856"/>
              <a:chExt cx="5267139" cy="504229"/>
            </a:xfrm>
          </p:grpSpPr>
          <p:sp>
            <p:nvSpPr>
              <p:cNvPr id="120" name="TextBox 119"/>
              <p:cNvSpPr txBox="1"/>
              <p:nvPr/>
            </p:nvSpPr>
            <p:spPr>
              <a:xfrm>
                <a:off x="240965" y="2132856"/>
                <a:ext cx="720080" cy="4914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600" b="1" dirty="0" smtClean="0"/>
                  <a:t>用</a:t>
                </a:r>
                <a:endParaRPr lang="zh-CN" altLang="en-US" sz="2600" b="1" dirty="0"/>
              </a:p>
            </p:txBody>
          </p:sp>
          <p:graphicFrame>
            <p:nvGraphicFramePr>
              <p:cNvPr id="121" name="对象 120"/>
              <p:cNvGraphicFramePr>
                <a:graphicFrameLocks noChangeAspect="1"/>
              </p:cNvGraphicFramePr>
              <p:nvPr/>
            </p:nvGraphicFramePr>
            <p:xfrm>
              <a:off x="866056" y="2152482"/>
              <a:ext cx="609600" cy="355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735" name="Equation" r:id="rId29" imgW="14630400" imgH="8534400" progId="Equation.DSMT4">
                      <p:embed/>
                    </p:oleObj>
                  </mc:Choice>
                  <mc:Fallback>
                    <p:oleObj name="Equation" r:id="rId29" imgW="14630400" imgH="8534400" progId="Equation.DSMT4">
                      <p:embed/>
                      <p:pic>
                        <p:nvPicPr>
                          <p:cNvPr id="0" name="图片 30734" descr="image137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866056" y="2152482"/>
                            <a:ext cx="609600" cy="355600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122" name="TextBox 121"/>
              <p:cNvSpPr txBox="1"/>
              <p:nvPr/>
            </p:nvSpPr>
            <p:spPr>
              <a:xfrm>
                <a:off x="1475656" y="2145595"/>
                <a:ext cx="4032448" cy="4914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600" b="1" dirty="0" smtClean="0"/>
                  <a:t>左乘（</a:t>
                </a:r>
                <a:r>
                  <a:rPr lang="en-US" altLang="zh-CN" sz="2600" b="1" dirty="0" smtClean="0"/>
                  <a:t>1</a:t>
                </a:r>
                <a:r>
                  <a:rPr lang="zh-CN" altLang="en-US" sz="2600" b="1" dirty="0" smtClean="0"/>
                  <a:t>）式两边，并注意</a:t>
                </a:r>
                <a:endParaRPr lang="zh-CN" altLang="en-US" sz="2600" b="1" dirty="0"/>
              </a:p>
            </p:txBody>
          </p:sp>
        </p:grpSp>
        <p:graphicFrame>
          <p:nvGraphicFramePr>
            <p:cNvPr id="48" name="对象 47"/>
            <p:cNvGraphicFramePr>
              <a:graphicFrameLocks noChangeAspect="1"/>
            </p:cNvGraphicFramePr>
            <p:nvPr/>
          </p:nvGraphicFramePr>
          <p:xfrm>
            <a:off x="5389673" y="2168138"/>
            <a:ext cx="2400300" cy="469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36" name="Equation" r:id="rId31" imgW="57607200" imgH="11277600" progId="Equation.DSMT4">
                    <p:embed/>
                  </p:oleObj>
                </mc:Choice>
                <mc:Fallback>
                  <p:oleObj name="Equation" r:id="rId31" imgW="57607200" imgH="11277600" progId="Equation.DSMT4">
                    <p:embed/>
                    <p:pic>
                      <p:nvPicPr>
                        <p:cNvPr id="0" name="图片 30735" descr="image13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32"/>
                        <a:stretch>
                          <a:fillRect/>
                        </a:stretch>
                      </p:blipFill>
                      <p:spPr>
                        <a:xfrm>
                          <a:off x="5389673" y="2168138"/>
                          <a:ext cx="2400300" cy="4699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7" name="组合 61"/>
          <p:cNvGrpSpPr/>
          <p:nvPr/>
        </p:nvGrpSpPr>
        <p:grpSpPr>
          <a:xfrm>
            <a:off x="1847528" y="4592741"/>
            <a:ext cx="6264696" cy="491490"/>
            <a:chOff x="323528" y="4149080"/>
            <a:chExt cx="6264696" cy="491490"/>
          </a:xfrm>
        </p:grpSpPr>
        <p:sp>
          <p:nvSpPr>
            <p:cNvPr id="131" name="TextBox 130"/>
            <p:cNvSpPr txBox="1"/>
            <p:nvPr/>
          </p:nvSpPr>
          <p:spPr>
            <a:xfrm>
              <a:off x="323528" y="4149080"/>
              <a:ext cx="5826841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b="1" dirty="0" smtClean="0"/>
                <a:t>再用</a:t>
              </a:r>
              <a:r>
                <a:rPr lang="zh-CN" altLang="en-US" sz="2600" b="1" dirty="0" smtClean="0">
                  <a:solidFill>
                    <a:srgbClr val="FF0000"/>
                  </a:solidFill>
                </a:rPr>
                <a:t>         </a:t>
              </a:r>
              <a:r>
                <a:rPr lang="zh-CN" altLang="en-US" sz="2600" b="1" dirty="0" smtClean="0"/>
                <a:t> 左乘（</a:t>
              </a:r>
              <a:r>
                <a:rPr lang="en-US" altLang="zh-CN" sz="2600" b="1" dirty="0" smtClean="0"/>
                <a:t>2</a:t>
              </a:r>
              <a:r>
                <a:rPr lang="zh-CN" altLang="en-US" sz="2600" b="1" dirty="0" smtClean="0"/>
                <a:t>）式两端，可得 </a:t>
              </a:r>
              <a:endParaRPr lang="zh-CN" altLang="en-US" sz="2600" b="1" dirty="0"/>
            </a:p>
          </p:txBody>
        </p:sp>
        <p:graphicFrame>
          <p:nvGraphicFramePr>
            <p:cNvPr id="133" name="对象 132"/>
            <p:cNvGraphicFramePr>
              <a:graphicFrameLocks noChangeAspect="1"/>
            </p:cNvGraphicFramePr>
            <p:nvPr/>
          </p:nvGraphicFramePr>
          <p:xfrm>
            <a:off x="5442049" y="4221088"/>
            <a:ext cx="1146175" cy="4048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37" name="Equation" r:id="rId33" imgW="14935200" imgH="9753600" progId="Equation.DSMT4">
                    <p:embed/>
                  </p:oleObj>
                </mc:Choice>
                <mc:Fallback>
                  <p:oleObj name="Equation" r:id="rId33" imgW="14935200" imgH="9753600" progId="Equation.DSMT4">
                    <p:embed/>
                    <p:pic>
                      <p:nvPicPr>
                        <p:cNvPr id="0" name="图片 30736" descr="image13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34"/>
                        <a:stretch>
                          <a:fillRect/>
                        </a:stretch>
                      </p:blipFill>
                      <p:spPr>
                        <a:xfrm>
                          <a:off x="5442049" y="4221088"/>
                          <a:ext cx="1146175" cy="40481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7" name="对象 136"/>
            <p:cNvGraphicFramePr>
              <a:graphicFrameLocks noChangeAspect="1"/>
            </p:cNvGraphicFramePr>
            <p:nvPr/>
          </p:nvGraphicFramePr>
          <p:xfrm>
            <a:off x="1125079" y="4217501"/>
            <a:ext cx="622300" cy="35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38" name="Equation" r:id="rId35" imgW="14935200" imgH="8534400" progId="Equation.DSMT4">
                    <p:embed/>
                  </p:oleObj>
                </mc:Choice>
                <mc:Fallback>
                  <p:oleObj name="Equation" r:id="rId35" imgW="14935200" imgH="8534400" progId="Equation.DSMT4">
                    <p:embed/>
                    <p:pic>
                      <p:nvPicPr>
                        <p:cNvPr id="0" name="图片 30737" descr="image14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36"/>
                        <a:stretch>
                          <a:fillRect/>
                        </a:stretch>
                      </p:blipFill>
                      <p:spPr>
                        <a:xfrm>
                          <a:off x="1125079" y="4217501"/>
                          <a:ext cx="622300" cy="3556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8" name="组合 4"/>
          <p:cNvGrpSpPr/>
          <p:nvPr/>
        </p:nvGrpSpPr>
        <p:grpSpPr>
          <a:xfrm>
            <a:off x="3252899" y="1670377"/>
            <a:ext cx="5670096" cy="546100"/>
            <a:chOff x="1728899" y="1628800"/>
            <a:chExt cx="5670096" cy="546100"/>
          </a:xfrm>
        </p:grpSpPr>
        <p:graphicFrame>
          <p:nvGraphicFramePr>
            <p:cNvPr id="118" name="对象 117"/>
            <p:cNvGraphicFramePr>
              <a:graphicFrameLocks noChangeAspect="1"/>
            </p:cNvGraphicFramePr>
            <p:nvPr/>
          </p:nvGraphicFramePr>
          <p:xfrm>
            <a:off x="1728899" y="1628800"/>
            <a:ext cx="4686300" cy="546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39" name="Equation" r:id="rId37" imgW="112471200" imgH="13106400" progId="Equation.DSMT4">
                    <p:embed/>
                  </p:oleObj>
                </mc:Choice>
                <mc:Fallback>
                  <p:oleObj name="Equation" r:id="rId37" imgW="112471200" imgH="13106400" progId="Equation.DSMT4">
                    <p:embed/>
                    <p:pic>
                      <p:nvPicPr>
                        <p:cNvPr id="0" name="图片 30738" descr="image141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1728899" y="1628800"/>
                          <a:ext cx="4686300" cy="546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" name="矩形 3"/>
            <p:cNvSpPr/>
            <p:nvPr/>
          </p:nvSpPr>
          <p:spPr>
            <a:xfrm>
              <a:off x="6372200" y="1628800"/>
              <a:ext cx="1026795" cy="4914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600" b="1" dirty="0"/>
                <a:t>（</a:t>
              </a:r>
              <a:r>
                <a:rPr lang="en-US" altLang="zh-CN" sz="2600" b="1" dirty="0"/>
                <a:t>1</a:t>
              </a:r>
              <a:r>
                <a:rPr lang="zh-CN" altLang="en-US" sz="2600" b="1" dirty="0"/>
                <a:t>）</a:t>
              </a:r>
              <a:endParaRPr lang="zh-CN" altLang="en-US" sz="2600" dirty="0"/>
            </a:p>
          </p:txBody>
        </p:sp>
      </p:grpSp>
      <p:sp>
        <p:nvSpPr>
          <p:cNvPr id="19" name="图文框 18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5" grpId="0"/>
      <p:bldP spid="115" grpId="0"/>
      <p:bldP spid="117" grpId="0"/>
      <p:bldP spid="128" grpId="0"/>
      <p:bldP spid="130" grpId="0"/>
      <p:bldP spid="13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文框 7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139055" y="2926080"/>
            <a:ext cx="60382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 b="1">
                <a:solidFill>
                  <a:srgbClr val="00B0F0"/>
                </a:solidFill>
              </a:rPr>
              <a:t>回顾</a:t>
            </a:r>
            <a:endParaRPr lang="zh-CN" altLang="en-US" sz="4800" b="1">
              <a:solidFill>
                <a:srgbClr val="00B0F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  <p:bldLst>
      <p:bldP spid="6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1981200" y="455613"/>
            <a:ext cx="8435975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fontAlgn="base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FF0000"/>
                </a:solidFill>
              </a:rPr>
              <a:t>向量组线性相关性的判定（重点、难点）</a:t>
            </a:r>
            <a:endParaRPr lang="zh-CN" altLang="en-US" sz="2400" b="1" dirty="0" smtClean="0">
              <a:solidFill>
                <a:srgbClr val="FF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向量组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：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线性相关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存在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不全为零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的实数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n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，使得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algn="ctr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+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+ … + </a:t>
            </a:r>
            <a:r>
              <a:rPr kumimoji="1" lang="en-US" altLang="zh-CN" sz="2400" b="1" i="1" dirty="0" err="1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i="1" baseline="-25000" dirty="0" err="1" smtClean="0">
                <a:solidFill>
                  <a:srgbClr val="000000"/>
                </a:solidFill>
              </a:rPr>
              <a:t>n</a:t>
            </a:r>
            <a:r>
              <a:rPr kumimoji="1" lang="en-US" altLang="zh-CN" sz="2400" b="1" i="1" dirty="0" err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dirty="0" err="1" smtClean="0">
                <a:solidFill>
                  <a:srgbClr val="000000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=0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（零向量）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</a:pPr>
            <a:r>
              <a:rPr kumimoji="1" lang="zh-CN" altLang="en-US" sz="2400" b="1" i="1" dirty="0" smtClean="0">
                <a:solidFill>
                  <a:srgbClr val="FF0000"/>
                </a:solidFill>
              </a:rPr>
              <a:t>		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n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  <a:latin typeface="楷体_GB2312" pitchFamily="49" charset="-122"/>
              </a:rPr>
              <a:t>元齐次线性方程组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Ax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= 0 </a:t>
            </a:r>
            <a:r>
              <a:rPr kumimoji="1" lang="zh-CN" altLang="en-US" sz="2400" b="1" dirty="0" smtClean="0">
                <a:solidFill>
                  <a:srgbClr val="000000"/>
                </a:solidFill>
                <a:latin typeface="楷体_GB2312" pitchFamily="49" charset="-122"/>
              </a:rPr>
              <a:t>有非零解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</a:t>
            </a:r>
            <a:r>
              <a:rPr kumimoji="1" lang="zh-CN" altLang="en-US" sz="2400" b="1" dirty="0" smtClean="0">
                <a:solidFill>
                  <a:srgbClr val="C00000"/>
                </a:solidFill>
              </a:rPr>
              <a:t>矩阵</a:t>
            </a:r>
            <a:r>
              <a:rPr kumimoji="1" lang="en-US" altLang="zh-CN" sz="2400" b="1" i="1" dirty="0" smtClean="0">
                <a:solidFill>
                  <a:srgbClr val="C00000"/>
                </a:solidFill>
              </a:rPr>
              <a:t>A </a:t>
            </a:r>
            <a:r>
              <a:rPr kumimoji="1" lang="en-US" altLang="zh-CN" sz="2400" b="1" dirty="0" smtClean="0">
                <a:solidFill>
                  <a:srgbClr val="C00000"/>
                </a:solidFill>
              </a:rPr>
              <a:t>= (</a:t>
            </a:r>
            <a:r>
              <a:rPr kumimoji="1" lang="en-US" altLang="zh-CN" sz="2400" b="1" i="1" dirty="0" smtClean="0">
                <a:solidFill>
                  <a:srgbClr val="C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C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C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C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C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C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C00000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C00000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C00000"/>
                </a:solidFill>
              </a:rPr>
              <a:t>) </a:t>
            </a:r>
            <a:r>
              <a:rPr kumimoji="1" lang="zh-CN" altLang="en-US" sz="2400" b="1" dirty="0" smtClean="0">
                <a:solidFill>
                  <a:srgbClr val="C00000"/>
                </a:solidFill>
              </a:rPr>
              <a:t>的秩小于向量的个数 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n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向量组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中至少有一个向量能由其余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n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－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1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个向量线性表示．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</p:txBody>
      </p:sp>
      <p:sp>
        <p:nvSpPr>
          <p:cNvPr id="40965" name="AutoShape 5"/>
          <p:cNvSpPr>
            <a:spLocks noChangeArrowheads="1"/>
          </p:cNvSpPr>
          <p:nvPr/>
        </p:nvSpPr>
        <p:spPr bwMode="auto">
          <a:xfrm>
            <a:off x="2208213" y="1844675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0966" name="AutoShape 6"/>
          <p:cNvSpPr>
            <a:spLocks noChangeArrowheads="1"/>
          </p:cNvSpPr>
          <p:nvPr/>
        </p:nvSpPr>
        <p:spPr bwMode="auto">
          <a:xfrm>
            <a:off x="2208213" y="3211513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0967" name="AutoShape 7"/>
          <p:cNvSpPr>
            <a:spLocks noChangeArrowheads="1"/>
          </p:cNvSpPr>
          <p:nvPr/>
        </p:nvSpPr>
        <p:spPr bwMode="auto">
          <a:xfrm>
            <a:off x="2208213" y="3895725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0968" name="AutoShape 8"/>
          <p:cNvSpPr>
            <a:spLocks noChangeArrowheads="1"/>
          </p:cNvSpPr>
          <p:nvPr/>
        </p:nvSpPr>
        <p:spPr bwMode="auto">
          <a:xfrm>
            <a:off x="2208213" y="4579938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09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9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09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409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0" dur="500"/>
                                        <p:tgtEl>
                                          <p:spTgt spid="409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09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09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0" dur="500"/>
                                        <p:tgtEl>
                                          <p:spTgt spid="409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09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09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0" dur="500"/>
                                        <p:tgtEl>
                                          <p:spTgt spid="409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9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09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409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5" grpId="0" bldLvl="0" animBg="1"/>
      <p:bldP spid="40966" grpId="0" bldLvl="0" animBg="1"/>
      <p:bldP spid="40967" grpId="0" bldLvl="0" animBg="1"/>
      <p:bldP spid="40968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ChangeArrowheads="1"/>
          </p:cNvSpPr>
          <p:nvPr/>
        </p:nvSpPr>
        <p:spPr bwMode="auto">
          <a:xfrm>
            <a:off x="1981200" y="455613"/>
            <a:ext cx="8435975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fontAlgn="base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FF0000"/>
                </a:solidFill>
              </a:rPr>
              <a:t>向量组线性相关性的判定（重点、难点）</a:t>
            </a:r>
            <a:endParaRPr lang="zh-CN" altLang="en-US" sz="2400" b="1" dirty="0" smtClean="0">
              <a:solidFill>
                <a:srgbClr val="FF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向量组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：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m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线性相关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存在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不全为零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的实数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m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，使得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algn="ctr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+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+ … + </a:t>
            </a:r>
            <a:r>
              <a:rPr kumimoji="1" lang="en-US" altLang="zh-CN" sz="2400" b="1" i="1" dirty="0" err="1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i="1" baseline="-25000" dirty="0" err="1" smtClean="0">
                <a:solidFill>
                  <a:srgbClr val="000000"/>
                </a:solidFill>
              </a:rPr>
              <a:t>m</a:t>
            </a:r>
            <a:r>
              <a:rPr kumimoji="1" lang="en-US" altLang="zh-CN" sz="2400" b="1" i="1" dirty="0" err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dirty="0" err="1" smtClean="0">
                <a:solidFill>
                  <a:srgbClr val="000000"/>
                </a:solidFill>
              </a:rPr>
              <a:t>m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=0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（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零向量）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</a:pPr>
            <a:r>
              <a:rPr kumimoji="1" lang="zh-CN" altLang="en-US" sz="2400" b="1" i="1" dirty="0" smtClean="0">
                <a:solidFill>
                  <a:srgbClr val="FF0000"/>
                </a:solidFill>
              </a:rPr>
              <a:t>		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m </a:t>
            </a:r>
            <a:r>
              <a:rPr kumimoji="1" lang="zh-CN" altLang="en-US" sz="2400" b="1" dirty="0" smtClean="0">
                <a:solidFill>
                  <a:srgbClr val="000000"/>
                </a:solidFill>
                <a:latin typeface="楷体_GB2312" pitchFamily="49" charset="-122"/>
              </a:rPr>
              <a:t>元齐次线性方程组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Ax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=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0 </a:t>
            </a:r>
            <a:r>
              <a:rPr kumimoji="1" lang="zh-CN" altLang="en-US" sz="2400" b="1" dirty="0" smtClean="0">
                <a:solidFill>
                  <a:srgbClr val="000000"/>
                </a:solidFill>
                <a:latin typeface="楷体_GB2312" pitchFamily="49" charset="-122"/>
              </a:rPr>
              <a:t>有非零解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矩阵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= (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m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)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的秩小于向量的个数 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m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向量组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中至少有一个向量能由其余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m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－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1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个向量线性	表示．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</p:txBody>
      </p:sp>
      <p:sp>
        <p:nvSpPr>
          <p:cNvPr id="45063" name="Rectangle 7"/>
          <p:cNvSpPr>
            <a:spLocks noChangeArrowheads="1"/>
          </p:cNvSpPr>
          <p:nvPr/>
        </p:nvSpPr>
        <p:spPr bwMode="auto">
          <a:xfrm>
            <a:off x="1980913" y="495597"/>
            <a:ext cx="8435975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fontAlgn="base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0000FF"/>
                </a:solidFill>
              </a:rPr>
              <a:t>向量组线性无关性的判定（重点、难点）</a:t>
            </a:r>
            <a:endParaRPr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FF"/>
                </a:solidFill>
              </a:rPr>
              <a:t>向量组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：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线性无关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FF"/>
                </a:solidFill>
              </a:rPr>
              <a:t>		如果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1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1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+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2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2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+ … + </a:t>
            </a:r>
            <a:r>
              <a:rPr kumimoji="1" lang="en-US" altLang="zh-CN" sz="2400" b="1" i="1" dirty="0" err="1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i="1" baseline="-25000" dirty="0" err="1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i="1" dirty="0" err="1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i="1" baseline="-25000" dirty="0" err="1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=0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（零向量），则必有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algn="ctr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en-US" altLang="zh-CN" sz="2400" b="1" i="1" dirty="0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 =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 =  … = 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k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 =0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</a:pPr>
            <a:r>
              <a:rPr kumimoji="1" lang="zh-CN" altLang="en-US" sz="2400" b="1" i="1" dirty="0" smtClean="0">
                <a:solidFill>
                  <a:srgbClr val="0000FF"/>
                </a:solidFill>
              </a:rPr>
              <a:t>		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楷体_GB2312" pitchFamily="49" charset="-122"/>
              </a:rPr>
              <a:t>元齐次线性方程组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Ax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 =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0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只</a:t>
            </a:r>
            <a:r>
              <a:rPr kumimoji="1" lang="zh-CN" altLang="en-US" sz="2400" b="1" dirty="0" smtClean="0">
                <a:solidFill>
                  <a:srgbClr val="0000FF"/>
                </a:solidFill>
                <a:latin typeface="楷体_GB2312" pitchFamily="49" charset="-122"/>
              </a:rPr>
              <a:t>有零解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FF"/>
                </a:solidFill>
              </a:rPr>
              <a:t>		矩阵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= (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FF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0000FF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) 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的秩等于向量的个数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n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FF"/>
                </a:solidFill>
              </a:rPr>
              <a:t>		向量组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中任何一个向量都不能由其余 </a:t>
            </a:r>
            <a:r>
              <a:rPr kumimoji="1" lang="en-US" altLang="zh-CN" sz="2400" b="1" i="1" dirty="0" smtClean="0">
                <a:solidFill>
                  <a:srgbClr val="0000FF"/>
                </a:solidFill>
              </a:rPr>
              <a:t>n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－</a:t>
            </a:r>
            <a:r>
              <a:rPr kumimoji="1" lang="en-US" altLang="zh-CN" sz="2400" b="1" dirty="0" smtClean="0">
                <a:solidFill>
                  <a:srgbClr val="0000FF"/>
                </a:solidFill>
              </a:rPr>
              <a:t>1 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个向量线性表示．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</p:txBody>
      </p:sp>
      <p:sp>
        <p:nvSpPr>
          <p:cNvPr id="45059" name="AutoShape 3"/>
          <p:cNvSpPr>
            <a:spLocks noChangeArrowheads="1"/>
          </p:cNvSpPr>
          <p:nvPr/>
        </p:nvSpPr>
        <p:spPr bwMode="auto">
          <a:xfrm>
            <a:off x="2208213" y="1844675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5060" name="AutoShape 4"/>
          <p:cNvSpPr>
            <a:spLocks noChangeArrowheads="1"/>
          </p:cNvSpPr>
          <p:nvPr/>
        </p:nvSpPr>
        <p:spPr bwMode="auto">
          <a:xfrm>
            <a:off x="2208213" y="3211513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5061" name="AutoShape 5"/>
          <p:cNvSpPr>
            <a:spLocks noChangeArrowheads="1"/>
          </p:cNvSpPr>
          <p:nvPr/>
        </p:nvSpPr>
        <p:spPr bwMode="auto">
          <a:xfrm>
            <a:off x="2208213" y="3895725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5062" name="AutoShape 6"/>
          <p:cNvSpPr>
            <a:spLocks noChangeArrowheads="1"/>
          </p:cNvSpPr>
          <p:nvPr/>
        </p:nvSpPr>
        <p:spPr bwMode="auto">
          <a:xfrm>
            <a:off x="2208213" y="4579938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450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450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8" dur="500"/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/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500"/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mph" presetSubtype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0" dur="indefinite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indefinite"/>
                                        <p:tgtEl>
                                          <p:spTgt spid="450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450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450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1" dur="500"/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/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" presetClass="emph" presetSubtype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indefinite"/>
                                        <p:tgtEl>
                                          <p:spTgt spid="450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8" dur="indefinite"/>
                                        <p:tgtEl>
                                          <p:spTgt spid="450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indefinite"/>
                                        <p:tgtEl>
                                          <p:spTgt spid="450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450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6" dur="500"/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/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mph" presetSubtype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indefinite"/>
                                        <p:tgtEl>
                                          <p:spTgt spid="4506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3" dur="indefinite"/>
                                        <p:tgtEl>
                                          <p:spTgt spid="4506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indefinite"/>
                                        <p:tgtEl>
                                          <p:spTgt spid="4506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450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1" dur="500"/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-.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/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0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" presetClass="emph" presetSubtype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indefinite"/>
                                        <p:tgtEl>
                                          <p:spTgt spid="450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FF0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8" dur="indefinite"/>
                                        <p:tgtEl>
                                          <p:spTgt spid="450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indefinite"/>
                                        <p:tgtEl>
                                          <p:spTgt spid="450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450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26110"/>
            <a:ext cx="11519535" cy="563753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18770"/>
            <a:ext cx="1692002" cy="536575"/>
            <a:chOff x="6462443" y="604011"/>
            <a:chExt cx="1563324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563323" cy="536575"/>
              <a:chOff x="6816659" y="604011"/>
              <a:chExt cx="1563323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5633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定理</a:t>
                </a:r>
                <a:r>
                  <a:rPr kumimoji="0" lang="en-US" altLang="zh-CN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5</a:t>
                </a:r>
                <a:endParaRPr kumimoji="0" lang="en-US" altLang="zh-CN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838200"/>
            <a:ext cx="10104120" cy="332359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反之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60833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(2)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维向量组成的向量组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当维数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小于向量个数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时一定线性相关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特别地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维向量一定线性相关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+mn-ea"/>
            </a:endParaRPr>
          </a:p>
          <a:p>
            <a:pPr indent="60833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(3)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设向量组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而向量组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则向量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必能由向量组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且表示式是唯一的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3"/>
            </p:custDataLst>
          </p:nvPr>
        </p:nvSpPr>
        <p:spPr>
          <a:xfrm>
            <a:off x="524510" y="616140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8437" name="Text Box 5"/>
          <p:cNvSpPr txBox="1"/>
          <p:nvPr/>
        </p:nvSpPr>
        <p:spPr>
          <a:xfrm>
            <a:off x="1042670" y="4250055"/>
            <a:ext cx="8686800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 anchor="t" anchorCtr="0">
            <a:spAutoFit/>
          </a:bodyPr>
          <a:lstStyle/>
          <a:p>
            <a:pPr algn="just"/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      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这是因为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记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有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439" name="Rectangle 7"/>
          <p:cNvSpPr/>
          <p:nvPr/>
        </p:nvSpPr>
        <p:spPr>
          <a:xfrm>
            <a:off x="2584133" y="5678805"/>
            <a:ext cx="7145337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 anchor="t" anchorCtr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即向量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且表示式唯一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8440" name="Rectangle 8"/>
          <p:cNvSpPr/>
          <p:nvPr/>
        </p:nvSpPr>
        <p:spPr>
          <a:xfrm>
            <a:off x="1042670" y="5678805"/>
            <a:ext cx="129540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有唯一解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8441" name="Rectangle 9"/>
          <p:cNvSpPr/>
          <p:nvPr/>
        </p:nvSpPr>
        <p:spPr>
          <a:xfrm>
            <a:off x="4195445" y="5172075"/>
            <a:ext cx="215900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endParaRPr lang="en-US" altLang="zh-CN" sz="2400" b="1" i="1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442" name="Rectangle 10"/>
          <p:cNvSpPr/>
          <p:nvPr/>
        </p:nvSpPr>
        <p:spPr>
          <a:xfrm>
            <a:off x="6402829" y="4726305"/>
            <a:ext cx="167640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因此方程组 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443" name="Rectangle 11"/>
          <p:cNvSpPr/>
          <p:nvPr/>
        </p:nvSpPr>
        <p:spPr>
          <a:xfrm>
            <a:off x="3836131" y="4726305"/>
            <a:ext cx="2584041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即有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 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8444" name="Rectangle 12"/>
          <p:cNvSpPr/>
          <p:nvPr/>
        </p:nvSpPr>
        <p:spPr>
          <a:xfrm>
            <a:off x="1042670" y="4726305"/>
            <a:ext cx="2838919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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8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24" grpId="1" animBg="1"/>
      <p:bldP spid="18437" grpId="0"/>
      <p:bldP spid="18437" grpId="1"/>
      <p:bldP spid="18439" grpId="0"/>
      <p:bldP spid="18439" grpId="1"/>
      <p:bldP spid="18440" grpId="0"/>
      <p:bldP spid="18440" grpId="1"/>
      <p:bldP spid="18441" grpId="0"/>
      <p:bldP spid="18441" grpId="1"/>
      <p:bldP spid="18442" grpId="0"/>
      <p:bldP spid="18442" grpId="1"/>
      <p:bldP spid="18443" grpId="0"/>
      <p:bldP spid="18443" grpId="1"/>
      <p:bldP spid="18444" grpId="0"/>
      <p:bldP spid="1844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图文框 23"/>
          <p:cNvSpPr/>
          <p:nvPr/>
        </p:nvSpPr>
        <p:spPr>
          <a:xfrm>
            <a:off x="0" y="0"/>
            <a:ext cx="12192000" cy="6884192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-1" y="569167"/>
            <a:ext cx="6996701" cy="5718449"/>
            <a:chOff x="-1" y="569167"/>
            <a:chExt cx="6996701" cy="5718449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03" r="7303" b="29466"/>
            <a:stretch>
              <a:fillRect/>
            </a:stretch>
          </p:blipFill>
          <p:spPr>
            <a:xfrm flipH="1">
              <a:off x="-1" y="569167"/>
              <a:ext cx="6996701" cy="5718449"/>
            </a:xfrm>
            <a:prstGeom prst="rect">
              <a:avLst/>
            </a:prstGeom>
          </p:spPr>
        </p:pic>
        <p:sp>
          <p:nvSpPr>
            <p:cNvPr id="4" name="PA-102231"/>
            <p:cNvSpPr/>
            <p:nvPr>
              <p:custDataLst>
                <p:tags r:id="rId2"/>
              </p:custDataLst>
            </p:nvPr>
          </p:nvSpPr>
          <p:spPr>
            <a:xfrm>
              <a:off x="0" y="576263"/>
              <a:ext cx="6996700" cy="5711353"/>
            </a:xfrm>
            <a:prstGeom prst="rect">
              <a:avLst/>
            </a:prstGeom>
            <a:blipFill dpi="0" rotWithShape="1">
              <a:blip r:embed="rId3">
                <a:alphaModFix amt="78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5" name="PA-102232"/>
          <p:cNvSpPr/>
          <p:nvPr>
            <p:custDataLst>
              <p:tags r:id="rId4"/>
            </p:custDataLst>
          </p:nvPr>
        </p:nvSpPr>
        <p:spPr>
          <a:xfrm>
            <a:off x="4079103" y="955887"/>
            <a:ext cx="7506557" cy="49783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93700" dist="889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6BB6"/>
              </a:solidFill>
              <a:cs typeface="+mn-ea"/>
              <a:sym typeface="+mn-lt"/>
            </a:endParaRPr>
          </a:p>
        </p:txBody>
      </p:sp>
      <p:grpSp>
        <p:nvGrpSpPr>
          <p:cNvPr id="6" name="PA-102233"/>
          <p:cNvGrpSpPr/>
          <p:nvPr>
            <p:custDataLst>
              <p:tags r:id="rId5"/>
            </p:custDataLst>
          </p:nvPr>
        </p:nvGrpSpPr>
        <p:grpSpPr>
          <a:xfrm>
            <a:off x="1022132" y="2496655"/>
            <a:ext cx="2704894" cy="1747765"/>
            <a:chOff x="1269361" y="2436308"/>
            <a:chExt cx="2704894" cy="1747765"/>
          </a:xfrm>
        </p:grpSpPr>
        <p:grpSp>
          <p:nvGrpSpPr>
            <p:cNvPr id="7" name="组合 6"/>
            <p:cNvGrpSpPr/>
            <p:nvPr/>
          </p:nvGrpSpPr>
          <p:grpSpPr>
            <a:xfrm>
              <a:off x="1269361" y="2436308"/>
              <a:ext cx="2704894" cy="1508105"/>
              <a:chOff x="1808755" y="2314081"/>
              <a:chExt cx="2704894" cy="1508105"/>
            </a:xfrm>
          </p:grpSpPr>
          <p:sp>
            <p:nvSpPr>
              <p:cNvPr id="9" name="PA-文本框 7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926902" y="2314081"/>
                <a:ext cx="211455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kumimoji="1" lang="zh-CN" altLang="en-US" sz="5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目  录</a:t>
                </a:r>
                <a:endParaRPr kumimoji="1" lang="zh-CN" altLang="en-US" sz="5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0" name="PA-文本框 8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808755" y="3237411"/>
                <a:ext cx="27048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GB" altLang="zh-CN" sz="3200" b="1" i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CONTENTS</a:t>
                </a:r>
                <a:endParaRPr kumimoji="1" lang="en-GB" altLang="zh-CN" sz="3200" b="1" i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endParaRPr>
              </a:p>
            </p:txBody>
          </p:sp>
        </p:grpSp>
        <p:sp>
          <p:nvSpPr>
            <p:cNvPr id="8" name="PA-矩形 6"/>
            <p:cNvSpPr/>
            <p:nvPr>
              <p:custDataLst>
                <p:tags r:id="rId8"/>
              </p:custDataLst>
            </p:nvPr>
          </p:nvSpPr>
          <p:spPr>
            <a:xfrm>
              <a:off x="1387509" y="4111603"/>
              <a:ext cx="2114550" cy="724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E79937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543958" y="1692071"/>
            <a:ext cx="44968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</a:t>
            </a:r>
            <a:r>
              <a:rPr lang="en-US" altLang="zh-CN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向量组及其线性组合</a:t>
            </a:r>
            <a:endParaRPr lang="zh-CN" altLang="en-US" sz="2400" b="1" dirty="0">
              <a:solidFill>
                <a:srgbClr val="8E72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H="1">
            <a:off x="5532360" y="4663871"/>
            <a:ext cx="486014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5532359" y="2474569"/>
            <a:ext cx="36595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向量组的线性相关性</a:t>
            </a:r>
            <a:endParaRPr lang="zh-CN" altLang="en-US" sz="2400" b="1" dirty="0">
              <a:solidFill>
                <a:srgbClr val="8E72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543958" y="3257067"/>
            <a:ext cx="44435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向量组的秩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532359" y="4039565"/>
            <a:ext cx="465995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4.4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向量空间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32359" y="4822064"/>
            <a:ext cx="517573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4.5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线性方程组的解的结构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H="1">
            <a:off x="5543959" y="3879753"/>
            <a:ext cx="4848549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5543959" y="3100168"/>
            <a:ext cx="4848549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5532360" y="2326084"/>
            <a:ext cx="486014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927600" y="1803400"/>
            <a:ext cx="12700" cy="3390900"/>
          </a:xfrm>
          <a:prstGeom prst="line">
            <a:avLst/>
          </a:prstGeom>
          <a:ln w="19050">
            <a:solidFill>
              <a:srgbClr val="8E72C3"/>
            </a:solidFill>
            <a:prstDash val="dash"/>
            <a:headEnd type="diamond" w="lg" len="med"/>
            <a:tailEnd type="diamond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3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81" b="16426"/>
          <a:stretch>
            <a:fillRect/>
          </a:stretch>
        </p:blipFill>
        <p:spPr>
          <a:xfrm>
            <a:off x="0" y="0"/>
            <a:ext cx="12192000" cy="6322979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-12700" y="0"/>
            <a:ext cx="12265025" cy="6356985"/>
          </a:xfrm>
          <a:prstGeom prst="rect">
            <a:avLst/>
          </a:prstGeom>
          <a:gradFill flip="none" rotWithShape="1">
            <a:gsLst>
              <a:gs pos="25000">
                <a:schemeClr val="bg1">
                  <a:alpha val="92000"/>
                </a:schemeClr>
              </a:gs>
              <a:gs pos="100000">
                <a:schemeClr val="bg1">
                  <a:lumMod val="85000"/>
                  <a:alpha val="91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PA-102231"/>
          <p:cNvSpPr/>
          <p:nvPr>
            <p:custDataLst>
              <p:tags r:id="rId2"/>
            </p:custDataLst>
          </p:nvPr>
        </p:nvSpPr>
        <p:spPr>
          <a:xfrm rot="5400000">
            <a:off x="5330647" y="-504216"/>
            <a:ext cx="1518005" cy="12204700"/>
          </a:xfrm>
          <a:prstGeom prst="rect">
            <a:avLst/>
          </a:prstGeom>
          <a:gradFill>
            <a:gsLst>
              <a:gs pos="62000">
                <a:srgbClr val="887CDA">
                  <a:alpha val="84000"/>
                </a:srgbClr>
              </a:gs>
              <a:gs pos="87000">
                <a:srgbClr val="58A2E4">
                  <a:alpha val="82000"/>
                </a:srgbClr>
              </a:gs>
              <a:gs pos="22000">
                <a:srgbClr val="AB60D3">
                  <a:alpha val="84000"/>
                </a:srgbClr>
              </a:gs>
              <a:gs pos="100000">
                <a:srgbClr val="42B3E8">
                  <a:alpha val="90000"/>
                </a:srgbClr>
              </a:gs>
            </a:gsLst>
            <a:lin ang="2700000" scaled="1"/>
          </a:grad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68513" y="923731"/>
            <a:ext cx="10068674" cy="464839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77800" dir="6360000" algn="t" rotWithShape="0">
              <a:schemeClr val="tx1">
                <a:lumMod val="50000"/>
                <a:lumOff val="50000"/>
                <a:alpha val="2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 Box 19"/>
          <p:cNvSpPr txBox="1">
            <a:spLocks noChangeArrowheads="1"/>
          </p:cNvSpPr>
          <p:nvPr/>
        </p:nvSpPr>
        <p:spPr bwMode="auto">
          <a:xfrm>
            <a:off x="1752600" y="1202629"/>
            <a:ext cx="8686800" cy="332359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zh-CN" altLang="en-US" sz="2400" dirty="0">
              <a:solidFill>
                <a:srgbClr val="CC0000"/>
              </a:solidFill>
            </a:endParaRPr>
          </a:p>
          <a:p>
            <a:pPr>
              <a:lnSpc>
                <a:spcPct val="150000"/>
              </a:lnSpc>
              <a:buFontTx/>
              <a:buChar char="•"/>
            </a:pPr>
            <a:r>
              <a:rPr lang="en-US" altLang="zh-CN" sz="2400" b="1" dirty="0">
                <a:solidFill>
                  <a:srgbClr val="FF0000"/>
                </a:solidFill>
                <a:sym typeface="+mn-ea"/>
              </a:rPr>
              <a:t> </a:t>
            </a:r>
            <a:r>
              <a:rPr lang="zh-CN" altLang="en-US" sz="2400" b="1" dirty="0">
                <a:solidFill>
                  <a:srgbClr val="FF0000"/>
                </a:solidFill>
                <a:sym typeface="+mn-ea"/>
              </a:rPr>
              <a:t>向量组的线性相关与线性无关</a:t>
            </a:r>
            <a:endParaRPr lang="zh-CN" altLang="en-US" sz="2400" b="1" dirty="0">
              <a:solidFill>
                <a:srgbClr val="FF0000"/>
              </a:solidFill>
              <a:sym typeface="+mn-ea"/>
            </a:endParaRPr>
          </a:p>
          <a:p>
            <a:pPr indent="609600" algn="just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给定向量组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若存在不全为零的数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k</a:t>
            </a:r>
            <a:r>
              <a:rPr lang="en-US" altLang="zh-CN" sz="2400" i="1" baseline="-30000" dirty="0">
                <a:solidFill>
                  <a:srgbClr val="660066"/>
                </a:solidFill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使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i="1" dirty="0">
                <a:solidFill>
                  <a:schemeClr val="tx1"/>
                </a:solidFill>
                <a:sym typeface="+mn-ea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sym typeface="+mn-ea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sym typeface="+mn-ea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chemeClr val="tx1"/>
                </a:solidFill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sym typeface="+mn-ea"/>
              </a:rPr>
              <a:t>k</a:t>
            </a:r>
            <a:r>
              <a:rPr lang="en-US" altLang="zh-CN" sz="2400" i="1" baseline="-30000" dirty="0">
                <a:solidFill>
                  <a:schemeClr val="tx1"/>
                </a:solidFill>
                <a:sym typeface="+mn-ea"/>
              </a:rPr>
              <a:t>m</a:t>
            </a:r>
            <a:r>
              <a:rPr lang="en-US" altLang="zh-CN" sz="2400" b="1" i="1" dirty="0">
                <a:solidFill>
                  <a:schemeClr val="tx1"/>
                </a:solidFill>
                <a:sym typeface="+mn-ea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sym typeface="+mn-ea"/>
              </a:rPr>
              <a:t>m</a:t>
            </a:r>
            <a:r>
              <a:rPr lang="en-US" altLang="zh-CN" sz="2400" dirty="0">
                <a:solidFill>
                  <a:schemeClr val="tx1"/>
                </a:solidFill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sym typeface="+mn-ea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则称向量组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是线性相关的</a:t>
            </a:r>
            <a:r>
              <a:rPr lang="zh-CN" altLang="en-US" sz="2400" dirty="0">
                <a:solidFill>
                  <a:srgbClr val="660066"/>
                </a:solidFill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 否则称它线性无关</a:t>
            </a:r>
            <a:r>
              <a:rPr lang="zh-CN" altLang="en-US" sz="2400" dirty="0">
                <a:solidFill>
                  <a:srgbClr val="660066"/>
                </a:solidFill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sym typeface="Symbol" panose="05050102010706020507" pitchFamily="18" charset="2"/>
            </a:endParaRPr>
          </a:p>
        </p:txBody>
      </p:sp>
      <p:sp>
        <p:nvSpPr>
          <p:cNvPr id="10" name="PA-102231"/>
          <p:cNvSpPr/>
          <p:nvPr>
            <p:custDataLst>
              <p:tags r:id="rId3"/>
            </p:custDataLst>
          </p:nvPr>
        </p:nvSpPr>
        <p:spPr>
          <a:xfrm rot="16200000" flipH="1">
            <a:off x="5781916" y="-1003804"/>
            <a:ext cx="615465" cy="4474398"/>
          </a:xfrm>
          <a:prstGeom prst="rect">
            <a:avLst/>
          </a:prstGeom>
          <a:gradFill>
            <a:gsLst>
              <a:gs pos="62000">
                <a:srgbClr val="887CDA">
                  <a:alpha val="84000"/>
                </a:srgbClr>
              </a:gs>
              <a:gs pos="87000">
                <a:srgbClr val="58A2E4">
                  <a:alpha val="82000"/>
                </a:srgbClr>
              </a:gs>
              <a:gs pos="22000">
                <a:srgbClr val="AB60D3">
                  <a:alpha val="84000"/>
                </a:srgbClr>
              </a:gs>
              <a:gs pos="100000">
                <a:srgbClr val="42B3E8">
                  <a:alpha val="90000"/>
                </a:srgbClr>
              </a:gs>
            </a:gsLst>
            <a:lin ang="2700000" scaled="1"/>
          </a:grad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978883" y="966660"/>
            <a:ext cx="416433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kumimoji="1"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§4.2</a:t>
            </a:r>
            <a:r>
              <a:rPr kumimoji="1" lang="en-US" altLang="zh-CN" sz="2800" b="1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+mj-cs"/>
                <a:sym typeface="+mn-ea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向量组的线性相关性</a:t>
            </a: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3" name="直接连接符 12"/>
          <p:cNvCxnSpPr>
            <a:stCxn id="10" idx="2"/>
          </p:cNvCxnSpPr>
          <p:nvPr/>
        </p:nvCxnSpPr>
        <p:spPr>
          <a:xfrm>
            <a:off x="8326848" y="1233395"/>
            <a:ext cx="2810339" cy="0"/>
          </a:xfrm>
          <a:prstGeom prst="line">
            <a:avLst/>
          </a:prstGeom>
          <a:ln w="19050">
            <a:gradFill>
              <a:gsLst>
                <a:gs pos="25000">
                  <a:srgbClr val="A962D4"/>
                </a:gs>
                <a:gs pos="60000">
                  <a:srgbClr val="786DCE"/>
                </a:gs>
                <a:gs pos="100000">
                  <a:srgbClr val="42B3E8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endCxn id="10" idx="0"/>
          </p:cNvCxnSpPr>
          <p:nvPr/>
        </p:nvCxnSpPr>
        <p:spPr>
          <a:xfrm>
            <a:off x="1068513" y="1218745"/>
            <a:ext cx="2783937" cy="14651"/>
          </a:xfrm>
          <a:prstGeom prst="line">
            <a:avLst/>
          </a:prstGeom>
          <a:ln w="19050">
            <a:gradFill>
              <a:gsLst>
                <a:gs pos="14000">
                  <a:srgbClr val="42B3E8"/>
                </a:gs>
                <a:gs pos="69000">
                  <a:srgbClr val="A962D4"/>
                </a:gs>
                <a:gs pos="92000">
                  <a:srgbClr val="A962D4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0" y="217369"/>
            <a:ext cx="9180000" cy="28338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9339912" y="112357"/>
            <a:ext cx="2727253" cy="306705"/>
            <a:chOff x="4446532" y="3132367"/>
            <a:chExt cx="2727253" cy="306705"/>
          </a:xfrm>
        </p:grpSpPr>
        <p:sp>
          <p:nvSpPr>
            <p:cNvPr id="21" name="PA-102278"/>
            <p:cNvSpPr/>
            <p:nvPr>
              <p:custDataLst>
                <p:tags r:id="rId4"/>
              </p:custDataLst>
            </p:nvPr>
          </p:nvSpPr>
          <p:spPr>
            <a:xfrm rot="18900000">
              <a:off x="4446532" y="3189626"/>
              <a:ext cx="142507" cy="145080"/>
            </a:xfrm>
            <a:prstGeom prst="rect">
              <a:avLst/>
            </a:prstGeom>
            <a:blipFill>
              <a:blip r:embed="rId5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4699190" y="3132367"/>
              <a:ext cx="247459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第四章 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向量组的线性相关性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5256531" cy="536575"/>
            <a:chOff x="6462443" y="604011"/>
            <a:chExt cx="4856769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4856768" cy="536575"/>
              <a:chOff x="6816659" y="604011"/>
              <a:chExt cx="4856768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485676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4284141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向量组的线性相关与线性无关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" name="圆角矩形 9"/>
          <p:cNvSpPr/>
          <p:nvPr/>
        </p:nvSpPr>
        <p:spPr>
          <a:xfrm>
            <a:off x="1544955" y="2363470"/>
            <a:ext cx="1131570" cy="432000"/>
          </a:xfrm>
          <a:prstGeom prst="roundRect">
            <a:avLst>
              <a:gd name="adj" fmla="val 29633"/>
            </a:avLst>
          </a:prstGeom>
          <a:solidFill>
            <a:srgbClr val="42B3E8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398" name="Text Box 158"/>
          <p:cNvSpPr txBox="1"/>
          <p:nvPr/>
        </p:nvSpPr>
        <p:spPr>
          <a:xfrm>
            <a:off x="1023620" y="915035"/>
            <a:ext cx="10104120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给定向量组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若存在不全为零的数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使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60960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则称向量组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是线性相关的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否则称它线性无关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6148" name="Text Box 4"/>
          <p:cNvSpPr txBox="1"/>
          <p:nvPr/>
        </p:nvSpPr>
        <p:spPr>
          <a:xfrm>
            <a:off x="1033145" y="2336800"/>
            <a:ext cx="8686800" cy="1697990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显然有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</a:endParaRPr>
          </a:p>
          <a:p>
            <a:pPr indent="508000" fontAlgn="auto">
              <a:lnSpc>
                <a:spcPct val="120000"/>
              </a:lnSpc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(1)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含零向量的向量组必线性相关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;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indent="508000" algn="just" fontAlgn="auto">
              <a:lnSpc>
                <a:spcPct val="120000"/>
              </a:lnSpc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(2)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一个向量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线性相关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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rgbClr val="44546A"/>
                </a:solidFill>
                <a:latin typeface="Times New Roman" panose="02020603050405020304" pitchFamily="18" charset="0"/>
              </a:rPr>
              <a:t>0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;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indent="508000" algn="just" fontAlgn="auto">
              <a:lnSpc>
                <a:spcPct val="120000"/>
              </a:lnSpc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(3)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两个非零向量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线性相关</a:t>
            </a:r>
            <a:r>
              <a:rPr lang="zh-CN" altLang="en-US" sz="24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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(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即对应分量成比例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)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6150" name="Rectangle 6"/>
          <p:cNvSpPr/>
          <p:nvPr/>
        </p:nvSpPr>
        <p:spPr>
          <a:xfrm>
            <a:off x="1033145" y="4138930"/>
            <a:ext cx="8686800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indent="609600" fontAlgn="auto"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线性相关的几何意义是这两个向量共线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" name="PA-102231"/>
          <p:cNvSpPr/>
          <p:nvPr>
            <p:custDataLst>
              <p:tags r:id="rId3"/>
            </p:custDataLst>
          </p:nvPr>
        </p:nvSpPr>
        <p:spPr>
          <a:xfrm>
            <a:off x="524510" y="634111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4" grpId="1" animBg="1"/>
      <p:bldP spid="10" grpId="0" bldLvl="0" animBg="1"/>
      <p:bldP spid="10" grpId="1" animBg="1"/>
      <p:bldP spid="10398" grpId="0"/>
      <p:bldP spid="10398" grpId="1"/>
      <p:bldP spid="6148" grpId="0" uiExpand="1" build="p"/>
      <p:bldP spid="6150" grpId="0" build="p"/>
      <p:bldP spid="11" grpId="0" animBg="1"/>
      <p:bldP spid="11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5256531" cy="536575"/>
            <a:chOff x="6462443" y="604011"/>
            <a:chExt cx="4856769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4856768" cy="536575"/>
              <a:chOff x="6816659" y="604011"/>
              <a:chExt cx="4856768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485676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4284141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向量组的线性相关与线性无关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915035"/>
            <a:ext cx="10104120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给定向量组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若存在不全为零的数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使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60960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则称向量组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是线性相关的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否则称它线性无关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573530" y="3168226"/>
            <a:ext cx="1332000" cy="432000"/>
          </a:xfrm>
          <a:prstGeom prst="roundRect">
            <a:avLst>
              <a:gd name="adj" fmla="val 29633"/>
            </a:avLst>
          </a:prstGeom>
          <a:solidFill>
            <a:srgbClr val="42B3E8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171" name="Text Box 3"/>
          <p:cNvSpPr txBox="1"/>
          <p:nvPr/>
        </p:nvSpPr>
        <p:spPr>
          <a:xfrm>
            <a:off x="1023620" y="2223089"/>
            <a:ext cx="1010412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≥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也就是在向量组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中至少有一个向量能由其余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个向量线性表示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7172" name="Rectangle 4"/>
          <p:cNvSpPr/>
          <p:nvPr/>
        </p:nvSpPr>
        <p:spPr>
          <a:xfrm>
            <a:off x="995045" y="3146001"/>
            <a:ext cx="2687955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fontAlgn="auto">
              <a:lnSpc>
                <a:spcPct val="12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这是因为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3" name="Text Box 5"/>
          <p:cNvSpPr txBox="1"/>
          <p:nvPr/>
        </p:nvSpPr>
        <p:spPr>
          <a:xfrm>
            <a:off x="1023620" y="3641301"/>
            <a:ext cx="8686800" cy="2548390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则有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  <a:p>
            <a:pPr algn="ctr" fontAlgn="auto">
              <a:lnSpc>
                <a:spcPct val="120000"/>
              </a:lnSpc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其中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不全为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不妨设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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于是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 fontAlgn="auto">
              <a:lnSpc>
                <a:spcPct val="150000"/>
              </a:lnSpc>
            </a:pP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</a:t>
            </a:r>
            <a:r>
              <a:rPr lang="en-US" altLang="zh-CN" sz="2400" dirty="0" smtClean="0">
                <a:latin typeface="Times New Roman" panose="02020603050405020304" pitchFamily="18" charset="0"/>
              </a:rPr>
              <a:t>   </a:t>
            </a:r>
            <a:r>
              <a:rPr lang="en-US" altLang="zh-CN" sz="2400" dirty="0" smtClean="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6096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即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能由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" name="PA-102231"/>
          <p:cNvSpPr/>
          <p:nvPr>
            <p:custDataLst>
              <p:tags r:id="rId3"/>
            </p:custDataLst>
          </p:nvPr>
        </p:nvSpPr>
        <p:spPr>
          <a:xfrm>
            <a:off x="524510" y="634111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530270" y="5012977"/>
            <a:ext cx="313140" cy="775015"/>
            <a:chOff x="5905903" y="4113038"/>
            <a:chExt cx="313140" cy="775015"/>
          </a:xfrm>
        </p:grpSpPr>
        <p:sp>
          <p:nvSpPr>
            <p:cNvPr id="5" name="Text Box 145"/>
            <p:cNvSpPr txBox="1">
              <a:spLocks noChangeArrowheads="1"/>
            </p:cNvSpPr>
            <p:nvPr/>
          </p:nvSpPr>
          <p:spPr bwMode="auto">
            <a:xfrm>
              <a:off x="5915853" y="4113038"/>
              <a:ext cx="303190" cy="77501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36000">
              <a:spAutoFit/>
            </a:bodyPr>
            <a:lstStyle/>
            <a:p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2400" i="1" dirty="0">
                  <a:latin typeface="Times New Roman" panose="02020603050405020304" pitchFamily="18" charset="0"/>
                </a:rPr>
                <a:t>k</a:t>
              </a:r>
              <a:r>
                <a:rPr lang="en-US" altLang="zh-CN" sz="2400" baseline="-25000" dirty="0">
                  <a:latin typeface="Times New Roman" panose="02020603050405020304" pitchFamily="18" charset="0"/>
                </a:rPr>
                <a:t>1</a:t>
              </a:r>
              <a:endParaRPr lang="en-US" altLang="zh-CN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5905903" y="4491044"/>
              <a:ext cx="180000" cy="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7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7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71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2" grpId="0" bldLvl="0" animBg="1"/>
      <p:bldP spid="2" grpId="1" animBg="1"/>
      <p:bldP spid="7171" grpId="0"/>
      <p:bldP spid="7171" grpId="1"/>
      <p:bldP spid="7172" grpId="0"/>
      <p:bldP spid="717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5256531" cy="536575"/>
            <a:chOff x="6462443" y="604011"/>
            <a:chExt cx="4856769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4856768" cy="536575"/>
              <a:chOff x="6816659" y="604011"/>
              <a:chExt cx="4856768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485676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4284141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向量组的线性相关与线性无关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915035"/>
            <a:ext cx="10104120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给定向量组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若存在不全为零的数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使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60960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则称向量组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是线性相关的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否则称它线性无关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1573530" y="3401695"/>
            <a:ext cx="1332000" cy="432000"/>
          </a:xfrm>
          <a:prstGeom prst="roundRect">
            <a:avLst>
              <a:gd name="adj" fmla="val 29633"/>
            </a:avLst>
          </a:prstGeom>
          <a:solidFill>
            <a:srgbClr val="42B3E8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171" name="Text Box 3"/>
          <p:cNvSpPr txBox="1"/>
          <p:nvPr/>
        </p:nvSpPr>
        <p:spPr>
          <a:xfrm>
            <a:off x="1023620" y="2407920"/>
            <a:ext cx="1010412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≥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也就是在向量组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中至少有一个向量能由其余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个向量线性表示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7172" name="Rectangle 4"/>
          <p:cNvSpPr/>
          <p:nvPr/>
        </p:nvSpPr>
        <p:spPr>
          <a:xfrm>
            <a:off x="995045" y="3376930"/>
            <a:ext cx="2687955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fontAlgn="auto">
              <a:lnSpc>
                <a:spcPct val="120000"/>
              </a:lnSpc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这是因为</a:t>
            </a:r>
            <a:r>
              <a:rPr lang="zh-CN" altLang="en-US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sp>
        <p:nvSpPr>
          <p:cNvPr id="7173" name="Text Box 5"/>
          <p:cNvSpPr txBox="1"/>
          <p:nvPr/>
        </p:nvSpPr>
        <p:spPr>
          <a:xfrm>
            <a:off x="1023620" y="3874770"/>
            <a:ext cx="10104755" cy="221488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如果向量组</a:t>
            </a:r>
            <a:r>
              <a:rPr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中有某个向量(不妨设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)能由其余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个向量线性表示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即存在</a:t>
            </a:r>
            <a:r>
              <a:rPr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使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</a:t>
            </a:r>
            <a:r>
              <a:rPr lang="en-US" altLang="zh-CN" sz="2400" dirty="0">
                <a:solidFill>
                  <a:schemeClr val="tx1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</a:t>
            </a:r>
            <a:r>
              <a:rPr lang="en-US" altLang="zh-CN" sz="2400" dirty="0">
                <a:solidFill>
                  <a:schemeClr val="tx1"/>
                </a:solidFill>
                <a:latin typeface="Symbol" panose="05050102010706020507" pitchFamily="18" charset="2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于是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		 	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400" i="1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</a:t>
            </a:r>
            <a:r>
              <a:rPr lang="en-US" altLang="zh-CN" sz="2400" dirty="0">
                <a:solidFill>
                  <a:schemeClr val="tx1"/>
                </a:solidFill>
                <a:latin typeface="Symbol" panose="05050102010706020507" pitchFamily="18" charset="2"/>
                <a:sym typeface="Symbol" panose="05050102010706020507" pitchFamily="18" charset="2"/>
              </a:rPr>
              <a:t></a:t>
            </a:r>
            <a:r>
              <a:rPr lang="en-US" altLang="zh-CN" sz="2400" dirty="0">
                <a:solidFill>
                  <a:schemeClr val="tx1"/>
                </a:solidFill>
                <a:latin typeface="Symbol" panose="05050102010706020507" pitchFamily="18" charset="2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1)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因为</a:t>
            </a:r>
            <a:r>
              <a:rPr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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不全为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11" name="PA-102231"/>
          <p:cNvSpPr/>
          <p:nvPr>
            <p:custDataLst>
              <p:tags r:id="rId3"/>
            </p:custDataLst>
          </p:nvPr>
        </p:nvSpPr>
        <p:spPr>
          <a:xfrm>
            <a:off x="524510" y="634111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1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2" grpId="1" animBg="1"/>
      <p:bldP spid="7171" grpId="1"/>
      <p:bldP spid="717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73976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5256531" cy="536575"/>
            <a:chOff x="6462443" y="604011"/>
            <a:chExt cx="4856769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4856768" cy="536575"/>
              <a:chOff x="6816659" y="604011"/>
              <a:chExt cx="4856768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485676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4284141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向量组的线性相关与线性无关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829310"/>
            <a:ext cx="10104120" cy="159524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给定向量组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若存在不全为零的数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使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60960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k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则称向量组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是线性相关的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否则称它线性无关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88950" y="2602865"/>
            <a:ext cx="1684655" cy="535940"/>
            <a:chOff x="770" y="4819"/>
            <a:chExt cx="2653" cy="844"/>
          </a:xfrm>
        </p:grpSpPr>
        <p:grpSp>
          <p:nvGrpSpPr>
            <p:cNvPr id="20" name="组合 19"/>
            <p:cNvGrpSpPr/>
            <p:nvPr/>
          </p:nvGrpSpPr>
          <p:grpSpPr>
            <a:xfrm>
              <a:off x="770" y="4819"/>
              <a:ext cx="2653" cy="845"/>
              <a:chOff x="770" y="2349"/>
              <a:chExt cx="2653" cy="845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770" y="2349"/>
                <a:ext cx="2653" cy="84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PA-102231"/>
              <p:cNvSpPr/>
              <p:nvPr>
                <p:custDataLst>
                  <p:tags r:id="rId3"/>
                </p:custDataLst>
              </p:nvPr>
            </p:nvSpPr>
            <p:spPr>
              <a:xfrm>
                <a:off x="770" y="2515"/>
                <a:ext cx="169" cy="513"/>
              </a:xfrm>
              <a:prstGeom prst="rect">
                <a:avLst/>
              </a:prstGeom>
              <a:blipFill dpi="0" rotWithShape="0">
                <a:blip r:embed="rId2" cstate="print"/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203200" dist="63500" dir="3000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n>
                    <a:solidFill>
                      <a:schemeClr val="bg1">
                        <a:lumMod val="95000"/>
                      </a:schemeClr>
                    </a:solidFill>
                  </a:ln>
                  <a:cs typeface="+mn-ea"/>
                  <a:sym typeface="+mn-lt"/>
                </a:endParaRPr>
              </a:p>
            </p:txBody>
          </p:sp>
        </p:grpSp>
        <p:sp>
          <p:nvSpPr>
            <p:cNvPr id="8" name="Rectangle 31"/>
            <p:cNvSpPr>
              <a:spLocks noChangeArrowheads="1"/>
            </p:cNvSpPr>
            <p:nvPr/>
          </p:nvSpPr>
          <p:spPr bwMode="auto">
            <a:xfrm>
              <a:off x="1373" y="4851"/>
              <a:ext cx="2051" cy="697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1pPr>
              <a:lvl2pPr marL="4572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2pPr>
              <a:lvl3pPr marL="9144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3pPr>
              <a:lvl4pPr marL="13716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4pPr>
              <a:lvl5pPr marL="18288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9pPr>
            </a:lstStyle>
            <a:p>
              <a:pPr algn="just">
                <a:buFont typeface="Wingdings" panose="05000000000000000000" pitchFamily="2" charset="2"/>
                <a:buChar char="v"/>
              </a:pPr>
              <a:r>
                <a:rPr kumimoji="0"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定理4</a:t>
              </a:r>
              <a:endParaRPr kumimoji="0" lang="zh-CN" altLang="en-US" sz="2400" b="1" spc="200" dirty="0">
                <a:solidFill>
                  <a:srgbClr val="FF000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10" name="Text Box 158"/>
          <p:cNvSpPr txBox="1"/>
          <p:nvPr/>
        </p:nvSpPr>
        <p:spPr>
          <a:xfrm>
            <a:off x="1023620" y="3089275"/>
            <a:ext cx="10104755" cy="110744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线性相关的充分必要条件是它所构成的矩阵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的秩小于向量个数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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向量组线性无关的充分必要条件是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3" name="PA-102231"/>
          <p:cNvSpPr/>
          <p:nvPr>
            <p:custDataLst>
              <p:tags r:id="rId4"/>
            </p:custDataLst>
          </p:nvPr>
        </p:nvSpPr>
        <p:spPr>
          <a:xfrm>
            <a:off x="485775" y="624268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1573530" y="4297045"/>
            <a:ext cx="1332000" cy="432000"/>
          </a:xfrm>
          <a:prstGeom prst="roundRect">
            <a:avLst>
              <a:gd name="adj" fmla="val 29633"/>
            </a:avLst>
          </a:prstGeom>
          <a:solidFill>
            <a:srgbClr val="42B3E8"/>
          </a:soli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220" name="Text Box 4"/>
          <p:cNvSpPr txBox="1"/>
          <p:nvPr/>
        </p:nvSpPr>
        <p:spPr>
          <a:xfrm>
            <a:off x="1013460" y="4255770"/>
            <a:ext cx="8686800" cy="177228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这是因为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线性相关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60960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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</a:rPr>
              <a:t>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,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即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</a:rPr>
              <a:t>0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有非零解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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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9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10" grpId="0"/>
      <p:bldP spid="10" grpId="1"/>
      <p:bldP spid="22" grpId="0" bldLvl="0" animBg="1"/>
      <p:bldP spid="22" grpId="1" animBg="1"/>
      <p:bldP spid="9220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1981200" y="455613"/>
            <a:ext cx="8435975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fontAlgn="base">
              <a:lnSpc>
                <a:spcPct val="11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FF0000"/>
                </a:solidFill>
              </a:rPr>
              <a:t>向量组线性相关性的判定（重点、难点）</a:t>
            </a:r>
            <a:endParaRPr lang="zh-CN" altLang="en-US" sz="2400" b="1" dirty="0" smtClean="0">
              <a:solidFill>
                <a:srgbClr val="FF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向量组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：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线性相关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存在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不全为零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的实数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n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，使得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algn="ctr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+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+ … + </a:t>
            </a:r>
            <a:r>
              <a:rPr kumimoji="1" lang="en-US" altLang="zh-CN" sz="2400" b="1" i="1" dirty="0" err="1" smtClean="0">
                <a:solidFill>
                  <a:srgbClr val="000000"/>
                </a:solidFill>
              </a:rPr>
              <a:t>k</a:t>
            </a:r>
            <a:r>
              <a:rPr kumimoji="1" lang="en-US" altLang="zh-CN" sz="2400" b="1" i="1" baseline="-25000" dirty="0" err="1" smtClean="0">
                <a:solidFill>
                  <a:srgbClr val="000000"/>
                </a:solidFill>
              </a:rPr>
              <a:t>n</a:t>
            </a:r>
            <a:r>
              <a:rPr kumimoji="1" lang="en-US" altLang="zh-CN" sz="2400" b="1" i="1" dirty="0" err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dirty="0" err="1" smtClean="0">
                <a:solidFill>
                  <a:srgbClr val="000000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=0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（零向量）</a:t>
            </a:r>
            <a:r>
              <a:rPr kumimoji="1" lang="zh-CN" altLang="en-US" sz="2400" b="1" dirty="0" smtClean="0">
                <a:solidFill>
                  <a:srgbClr val="0000FF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</a:pPr>
            <a:r>
              <a:rPr kumimoji="1" lang="zh-CN" altLang="en-US" sz="2400" b="1" i="1" dirty="0" smtClean="0">
                <a:solidFill>
                  <a:srgbClr val="FF0000"/>
                </a:solidFill>
              </a:rPr>
              <a:t>		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n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  <a:latin typeface="楷体_GB2312" pitchFamily="49" charset="-122"/>
              </a:rPr>
              <a:t>元齐次线性方程组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Ax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= 0 </a:t>
            </a:r>
            <a:r>
              <a:rPr kumimoji="1" lang="zh-CN" altLang="en-US" sz="2400" b="1" dirty="0" smtClean="0">
                <a:solidFill>
                  <a:srgbClr val="000000"/>
                </a:solidFill>
                <a:latin typeface="楷体_GB2312" pitchFamily="49" charset="-122"/>
              </a:rPr>
              <a:t>有非零解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</a:t>
            </a:r>
            <a:r>
              <a:rPr kumimoji="1" lang="zh-CN" altLang="en-US" sz="2400" b="1" dirty="0" smtClean="0">
                <a:solidFill>
                  <a:srgbClr val="C00000"/>
                </a:solidFill>
              </a:rPr>
              <a:t>矩阵</a:t>
            </a:r>
            <a:r>
              <a:rPr kumimoji="1" lang="en-US" altLang="zh-CN" sz="2400" b="1" i="1" dirty="0" smtClean="0">
                <a:solidFill>
                  <a:srgbClr val="C00000"/>
                </a:solidFill>
              </a:rPr>
              <a:t>A </a:t>
            </a:r>
            <a:r>
              <a:rPr kumimoji="1" lang="en-US" altLang="zh-CN" sz="2400" b="1" dirty="0" smtClean="0">
                <a:solidFill>
                  <a:srgbClr val="C00000"/>
                </a:solidFill>
              </a:rPr>
              <a:t>= (</a:t>
            </a:r>
            <a:r>
              <a:rPr kumimoji="1" lang="en-US" altLang="zh-CN" sz="2400" b="1" i="1" dirty="0" smtClean="0">
                <a:solidFill>
                  <a:srgbClr val="C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C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C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C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C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C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C00000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C00000"/>
                </a:solidFill>
              </a:rPr>
              <a:t>n</a:t>
            </a:r>
            <a:r>
              <a:rPr kumimoji="1" lang="en-US" altLang="zh-CN" sz="2400" b="1" i="1" baseline="-25000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C00000"/>
                </a:solidFill>
              </a:rPr>
              <a:t>) </a:t>
            </a:r>
            <a:r>
              <a:rPr kumimoji="1" lang="zh-CN" altLang="en-US" sz="2400" b="1" dirty="0" smtClean="0">
                <a:solidFill>
                  <a:srgbClr val="C00000"/>
                </a:solidFill>
              </a:rPr>
              <a:t>的秩小于向量的个数 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n</a:t>
            </a:r>
            <a:r>
              <a:rPr kumimoji="1" lang="en-US" altLang="zh-CN" sz="2400" b="1" i="1" dirty="0" smtClean="0">
                <a:solidFill>
                  <a:srgbClr val="FF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7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向量组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中至少有一个向量能由其余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n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－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1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个向量线性表示．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</p:txBody>
      </p:sp>
      <p:sp>
        <p:nvSpPr>
          <p:cNvPr id="40965" name="AutoShape 5"/>
          <p:cNvSpPr>
            <a:spLocks noChangeArrowheads="1"/>
          </p:cNvSpPr>
          <p:nvPr/>
        </p:nvSpPr>
        <p:spPr bwMode="auto">
          <a:xfrm>
            <a:off x="2208213" y="1844675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0966" name="AutoShape 6"/>
          <p:cNvSpPr>
            <a:spLocks noChangeArrowheads="1"/>
          </p:cNvSpPr>
          <p:nvPr/>
        </p:nvSpPr>
        <p:spPr bwMode="auto">
          <a:xfrm>
            <a:off x="2208213" y="3211513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0967" name="AutoShape 7"/>
          <p:cNvSpPr>
            <a:spLocks noChangeArrowheads="1"/>
          </p:cNvSpPr>
          <p:nvPr/>
        </p:nvSpPr>
        <p:spPr bwMode="auto">
          <a:xfrm>
            <a:off x="2208213" y="3895725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0968" name="AutoShape 8"/>
          <p:cNvSpPr>
            <a:spLocks noChangeArrowheads="1"/>
          </p:cNvSpPr>
          <p:nvPr/>
        </p:nvSpPr>
        <p:spPr bwMode="auto">
          <a:xfrm>
            <a:off x="2208213" y="4579938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409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09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09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409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0" dur="500"/>
                                        <p:tgtEl>
                                          <p:spTgt spid="409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09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09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0" dur="500"/>
                                        <p:tgtEl>
                                          <p:spTgt spid="409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09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09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0" dur="500"/>
                                        <p:tgtEl>
                                          <p:spTgt spid="409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9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09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0" dur="500"/>
                                        <p:tgtEl>
                                          <p:spTgt spid="409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65" grpId="0" bldLvl="0" animBg="1"/>
      <p:bldP spid="40966" grpId="0" bldLvl="0" animBg="1"/>
      <p:bldP spid="40967" grpId="0" bldLvl="0" animBg="1"/>
      <p:bldP spid="40968" grpId="0" bldLvl="0" animBg="1"/>
    </p:bldLst>
  </p:timing>
</p:sld>
</file>

<file path=ppt/tags/tag1.xml><?xml version="1.0" encoding="utf-8"?>
<p:tagLst xmlns:p="http://schemas.openxmlformats.org/presentationml/2006/main">
  <p:tag name="PA" val="v5.2.9"/>
</p:tagLst>
</file>

<file path=ppt/tags/tag10.xml><?xml version="1.0" encoding="utf-8"?>
<p:tagLst xmlns:p="http://schemas.openxmlformats.org/presentationml/2006/main">
  <p:tag name="PA" val="v5.2.9"/>
</p:tagLst>
</file>

<file path=ppt/tags/tag11.xml><?xml version="1.0" encoding="utf-8"?>
<p:tagLst xmlns:p="http://schemas.openxmlformats.org/presentationml/2006/main">
  <p:tag name="PA" val="v5.2.9"/>
</p:tagLst>
</file>

<file path=ppt/tags/tag12.xml><?xml version="1.0" encoding="utf-8"?>
<p:tagLst xmlns:p="http://schemas.openxmlformats.org/presentationml/2006/main">
  <p:tag name="PA" val="v5.2.9"/>
</p:tagLst>
</file>

<file path=ppt/tags/tag13.xml><?xml version="1.0" encoding="utf-8"?>
<p:tagLst xmlns:p="http://schemas.openxmlformats.org/presentationml/2006/main">
  <p:tag name="PA" val="v5.2.9"/>
</p:tagLst>
</file>

<file path=ppt/tags/tag14.xml><?xml version="1.0" encoding="utf-8"?>
<p:tagLst xmlns:p="http://schemas.openxmlformats.org/presentationml/2006/main">
  <p:tag name="PA" val="v5.2.9"/>
</p:tagLst>
</file>

<file path=ppt/tags/tag15.xml><?xml version="1.0" encoding="utf-8"?>
<p:tagLst xmlns:p="http://schemas.openxmlformats.org/presentationml/2006/main">
  <p:tag name="PA" val="v5.2.9"/>
</p:tagLst>
</file>

<file path=ppt/tags/tag16.xml><?xml version="1.0" encoding="utf-8"?>
<p:tagLst xmlns:p="http://schemas.openxmlformats.org/presentationml/2006/main">
  <p:tag name="PA" val="v5.2.9"/>
</p:tagLst>
</file>

<file path=ppt/tags/tag17.xml><?xml version="1.0" encoding="utf-8"?>
<p:tagLst xmlns:p="http://schemas.openxmlformats.org/presentationml/2006/main">
  <p:tag name="PA" val="v5.2.9"/>
</p:tagLst>
</file>

<file path=ppt/tags/tag18.xml><?xml version="1.0" encoding="utf-8"?>
<p:tagLst xmlns:p="http://schemas.openxmlformats.org/presentationml/2006/main">
  <p:tag name="PA" val="v5.2.9"/>
</p:tagLst>
</file>

<file path=ppt/tags/tag19.xml><?xml version="1.0" encoding="utf-8"?>
<p:tagLst xmlns:p="http://schemas.openxmlformats.org/presentationml/2006/main">
  <p:tag name="PA" val="v5.2.9"/>
</p:tagLst>
</file>

<file path=ppt/tags/tag2.xml><?xml version="1.0" encoding="utf-8"?>
<p:tagLst xmlns:p="http://schemas.openxmlformats.org/presentationml/2006/main">
  <p:tag name="PA" val="v5.2.9"/>
</p:tagLst>
</file>

<file path=ppt/tags/tag20.xml><?xml version="1.0" encoding="utf-8"?>
<p:tagLst xmlns:p="http://schemas.openxmlformats.org/presentationml/2006/main">
  <p:tag name="PA" val="v5.2.9"/>
</p:tagLst>
</file>

<file path=ppt/tags/tag21.xml><?xml version="1.0" encoding="utf-8"?>
<p:tagLst xmlns:p="http://schemas.openxmlformats.org/presentationml/2006/main">
  <p:tag name="PA" val="v5.2.9"/>
</p:tagLst>
</file>

<file path=ppt/tags/tag22.xml><?xml version="1.0" encoding="utf-8"?>
<p:tagLst xmlns:p="http://schemas.openxmlformats.org/presentationml/2006/main">
  <p:tag name="PA" val="v5.2.9"/>
</p:tagLst>
</file>

<file path=ppt/tags/tag23.xml><?xml version="1.0" encoding="utf-8"?>
<p:tagLst xmlns:p="http://schemas.openxmlformats.org/presentationml/2006/main">
  <p:tag name="PA" val="v5.2.9"/>
</p:tagLst>
</file>

<file path=ppt/tags/tag24.xml><?xml version="1.0" encoding="utf-8"?>
<p:tagLst xmlns:p="http://schemas.openxmlformats.org/presentationml/2006/main">
  <p:tag name="PA" val="v5.2.9"/>
</p:tagLst>
</file>

<file path=ppt/tags/tag25.xml><?xml version="1.0" encoding="utf-8"?>
<p:tagLst xmlns:p="http://schemas.openxmlformats.org/presentationml/2006/main">
  <p:tag name="PA" val="v5.2.9"/>
</p:tagLst>
</file>

<file path=ppt/tags/tag26.xml><?xml version="1.0" encoding="utf-8"?>
<p:tagLst xmlns:p="http://schemas.openxmlformats.org/presentationml/2006/main">
  <p:tag name="PA" val="v5.2.9"/>
</p:tagLst>
</file>

<file path=ppt/tags/tag27.xml><?xml version="1.0" encoding="utf-8"?>
<p:tagLst xmlns:p="http://schemas.openxmlformats.org/presentationml/2006/main">
  <p:tag name="PA" val="v5.2.9"/>
</p:tagLst>
</file>

<file path=ppt/tags/tag28.xml><?xml version="1.0" encoding="utf-8"?>
<p:tagLst xmlns:p="http://schemas.openxmlformats.org/presentationml/2006/main">
  <p:tag name="PA" val="v5.2.9"/>
</p:tagLst>
</file>

<file path=ppt/tags/tag29.xml><?xml version="1.0" encoding="utf-8"?>
<p:tagLst xmlns:p="http://schemas.openxmlformats.org/presentationml/2006/main">
  <p:tag name="PA" val="v5.2.9"/>
</p:tagLst>
</file>

<file path=ppt/tags/tag3.xml><?xml version="1.0" encoding="utf-8"?>
<p:tagLst xmlns:p="http://schemas.openxmlformats.org/presentationml/2006/main">
  <p:tag name="PA" val="v5.2.9"/>
</p:tagLst>
</file>

<file path=ppt/tags/tag30.xml><?xml version="1.0" encoding="utf-8"?>
<p:tagLst xmlns:p="http://schemas.openxmlformats.org/presentationml/2006/main">
  <p:tag name="PA" val="v5.2.9"/>
</p:tagLst>
</file>

<file path=ppt/tags/tag31.xml><?xml version="1.0" encoding="utf-8"?>
<p:tagLst xmlns:p="http://schemas.openxmlformats.org/presentationml/2006/main">
  <p:tag name="PA" val="v5.2.9"/>
</p:tagLst>
</file>

<file path=ppt/tags/tag32.xml><?xml version="1.0" encoding="utf-8"?>
<p:tagLst xmlns:p="http://schemas.openxmlformats.org/presentationml/2006/main">
  <p:tag name="PA" val="v5.2.9"/>
</p:tagLst>
</file>

<file path=ppt/tags/tag33.xml><?xml version="1.0" encoding="utf-8"?>
<p:tagLst xmlns:p="http://schemas.openxmlformats.org/presentationml/2006/main">
  <p:tag name="PA" val="v5.2.9"/>
</p:tagLst>
</file>

<file path=ppt/tags/tag34.xml><?xml version="1.0" encoding="utf-8"?>
<p:tagLst xmlns:p="http://schemas.openxmlformats.org/presentationml/2006/main">
  <p:tag name="PA" val="v5.2.9"/>
</p:tagLst>
</file>

<file path=ppt/tags/tag35.xml><?xml version="1.0" encoding="utf-8"?>
<p:tagLst xmlns:p="http://schemas.openxmlformats.org/presentationml/2006/main">
  <p:tag name="COMMONDATA" val="eyJoZGlkIjoiNWQxOTAzMDA0MDE2MDZmODIxZGJjN2YzMTM4MTRjNWMifQ=="/>
  <p:tag name="commondata" val="eyJoZGlkIjoiNjZhNTI4ODhlNTA4MmU2M2I1NDIyMmIzZDdlOTBlYjgifQ=="/>
</p:tagLst>
</file>

<file path=ppt/tags/tag4.xml><?xml version="1.0" encoding="utf-8"?>
<p:tagLst xmlns:p="http://schemas.openxmlformats.org/presentationml/2006/main">
  <p:tag name="PA" val="v5.2.9"/>
</p:tagLst>
</file>

<file path=ppt/tags/tag5.xml><?xml version="1.0" encoding="utf-8"?>
<p:tagLst xmlns:p="http://schemas.openxmlformats.org/presentationml/2006/main">
  <p:tag name="PA" val="v5.2.9"/>
</p:tagLst>
</file>

<file path=ppt/tags/tag6.xml><?xml version="1.0" encoding="utf-8"?>
<p:tagLst xmlns:p="http://schemas.openxmlformats.org/presentationml/2006/main">
  <p:tag name="PA" val="v5.2.9"/>
</p:tagLst>
</file>

<file path=ppt/tags/tag7.xml><?xml version="1.0" encoding="utf-8"?>
<p:tagLst xmlns:p="http://schemas.openxmlformats.org/presentationml/2006/main">
  <p:tag name="PA" val="v5.2.9"/>
</p:tagLst>
</file>

<file path=ppt/tags/tag8.xml><?xml version="1.0" encoding="utf-8"?>
<p:tagLst xmlns:p="http://schemas.openxmlformats.org/presentationml/2006/main">
  <p:tag name="PA" val="v5.2.9"/>
</p:tagLst>
</file>

<file path=ppt/tags/tag9.xml><?xml version="1.0" encoding="utf-8"?>
<p:tagLst xmlns:p="http://schemas.openxmlformats.org/presentationml/2006/main">
  <p:tag name="PA" val="v5.2.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 cstate="print">
            <a:alphaModFix amt="86000"/>
          </a:blip>
          <a:stretch>
            <a:fillRect/>
          </a:stretch>
        </a:blip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5899</Words>
  <Application>WPS 演示</Application>
  <PresentationFormat>宽屏</PresentationFormat>
  <Paragraphs>365</Paragraphs>
  <Slides>28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39</vt:i4>
      </vt:variant>
      <vt:variant>
        <vt:lpstr>幻灯片标题</vt:lpstr>
      </vt:variant>
      <vt:variant>
        <vt:i4>28</vt:i4>
      </vt:variant>
    </vt:vector>
  </HeadingPairs>
  <TitlesOfParts>
    <vt:vector size="86" baseType="lpstr">
      <vt:lpstr>Arial</vt:lpstr>
      <vt:lpstr>宋体</vt:lpstr>
      <vt:lpstr>Wingdings</vt:lpstr>
      <vt:lpstr>字魂36号-正文宋楷</vt:lpstr>
      <vt:lpstr>微软雅黑</vt:lpstr>
      <vt:lpstr>黑体</vt:lpstr>
      <vt:lpstr>Calibri</vt:lpstr>
      <vt:lpstr>华文中宋</vt:lpstr>
      <vt:lpstr>方正大标宋简体</vt:lpstr>
      <vt:lpstr>华文隶书</vt:lpstr>
      <vt:lpstr>Times New Roman</vt:lpstr>
      <vt:lpstr>Symbol</vt:lpstr>
      <vt:lpstr>楷体_GB2312</vt:lpstr>
      <vt:lpstr>新宋体</vt:lpstr>
      <vt:lpstr>Arial Unicode MS</vt:lpstr>
      <vt:lpstr>Symbol</vt:lpstr>
      <vt:lpstr>等线</vt:lpstr>
      <vt:lpstr>等线 Light</vt:lpstr>
      <vt:lpstr>Office 主题​​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</dc:creator>
  <cp:lastModifiedBy>孙岩</cp:lastModifiedBy>
  <cp:revision>181</cp:revision>
  <dcterms:created xsi:type="dcterms:W3CDTF">2022-03-18T02:23:00Z</dcterms:created>
  <dcterms:modified xsi:type="dcterms:W3CDTF">2024-10-31T01:38:11Z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mmondata">
    <vt:lpwstr>eyJoZGlkIjoiNWQxOTAzMDA0MDE2MDZmODIxZGJjN2YzMTM4MTRjNWMifQ==</vt:lpwstr>
  </property>
  <property fmtid="{D5CDD505-2E9C-101B-9397-08002B2CF9AE}" pid="3" name="ICV">
    <vt:lpwstr>759FB0138BF24BA49E83BB0A9E4E8182</vt:lpwstr>
  </property>
  <property fmtid="{D5CDD505-2E9C-101B-9397-08002B2CF9AE}" pid="4" name="KSOProductBuildVer">
    <vt:lpwstr>2052-12.1.0.18888</vt:lpwstr>
  </property>
</Properties>
</file>

<file path=docProps/thumbnail.jpeg>
</file>